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03" r:id="rId4"/>
  </p:sldMasterIdLst>
  <p:notesMasterIdLst>
    <p:notesMasterId r:id="rId40"/>
  </p:notesMasterIdLst>
  <p:sldIdLst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7" r:id="rId13"/>
    <p:sldId id="273" r:id="rId14"/>
    <p:sldId id="264" r:id="rId15"/>
    <p:sldId id="291" r:id="rId16"/>
    <p:sldId id="292" r:id="rId17"/>
    <p:sldId id="265" r:id="rId18"/>
    <p:sldId id="293" r:id="rId19"/>
    <p:sldId id="267" r:id="rId20"/>
    <p:sldId id="294" r:id="rId21"/>
    <p:sldId id="268" r:id="rId22"/>
    <p:sldId id="269" r:id="rId23"/>
    <p:sldId id="270" r:id="rId24"/>
    <p:sldId id="295" r:id="rId25"/>
    <p:sldId id="296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9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5341" autoAdjust="0"/>
  </p:normalViewPr>
  <p:slideViewPr>
    <p:cSldViewPr>
      <p:cViewPr varScale="1">
        <p:scale>
          <a:sx n="110" d="100"/>
          <a:sy n="110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72670-A6A2-48AD-9F45-E1BCED46D3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0444CD-EBE5-4967-A6FC-F4CA7AD8B8BC}">
      <dgm:prSet phldrT="[文本]"/>
      <dgm:spPr/>
      <dgm:t>
        <a:bodyPr/>
        <a:lstStyle/>
        <a:p>
          <a:r>
            <a:rPr lang="zh-CN" altLang="en-US" b="1" dirty="0" smtClean="0">
              <a:cs typeface="Arial" pitchFamily="34" charset="0"/>
            </a:rPr>
            <a:t>慢阻肺诊断的必备条件</a:t>
          </a:r>
          <a:endParaRPr lang="zh-CN" altLang="en-US" dirty="0"/>
        </a:p>
      </dgm:t>
    </dgm:pt>
    <dgm:pt modelId="{EDBBE7F2-C736-4613-94AE-D4F7CFFA393C}" type="parTrans" cxnId="{1EB016C0-D5F4-4D34-8B47-7DF61EEC40D8}">
      <dgm:prSet/>
      <dgm:spPr/>
      <dgm:t>
        <a:bodyPr/>
        <a:lstStyle/>
        <a:p>
          <a:endParaRPr lang="zh-CN" altLang="en-US"/>
        </a:p>
      </dgm:t>
    </dgm:pt>
    <dgm:pt modelId="{540F7E44-4922-4893-AABD-7BAC8BD3CF6D}" type="sibTrans" cxnId="{1EB016C0-D5F4-4D34-8B47-7DF61EEC40D8}">
      <dgm:prSet/>
      <dgm:spPr/>
      <dgm:t>
        <a:bodyPr/>
        <a:lstStyle/>
        <a:p>
          <a:endParaRPr lang="zh-CN" altLang="en-US"/>
        </a:p>
      </dgm:t>
    </dgm:pt>
    <dgm:pt modelId="{4E62966D-AFCE-4119-8ED0-3D9C1F2934B0}">
      <dgm:prSet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+mn-ea"/>
              <a:cs typeface="Arial" pitchFamily="34" charset="0"/>
            </a:rPr>
            <a:t>吸入支气管舒张药后</a:t>
          </a:r>
          <a:r>
            <a:rPr lang="en-US" altLang="zh-CN" b="1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FEV</a:t>
          </a:r>
          <a:r>
            <a:rPr lang="en-US" altLang="zh-CN" b="1" baseline="-25000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1</a:t>
          </a:r>
          <a:r>
            <a:rPr lang="en-US" altLang="zh-CN" b="1" dirty="0" smtClean="0">
              <a:solidFill>
                <a:srgbClr val="FF0000"/>
              </a:solidFill>
              <a:latin typeface="+mn-ea"/>
              <a:cs typeface="Arial" pitchFamily="34" charset="0"/>
            </a:rPr>
            <a:t>/</a:t>
          </a:r>
          <a:r>
            <a:rPr lang="en-US" altLang="zh-CN" b="1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FVC</a:t>
          </a:r>
          <a:r>
            <a:rPr lang="en-US" altLang="zh-CN" b="1" dirty="0" smtClean="0">
              <a:solidFill>
                <a:srgbClr val="FF0000"/>
              </a:solidFill>
              <a:latin typeface="+mn-ea"/>
              <a:cs typeface="Arial" pitchFamily="34" charset="0"/>
            </a:rPr>
            <a:t> &lt;70%</a:t>
          </a:r>
          <a:r>
            <a:rPr lang="zh-CN" altLang="en-US" b="1" dirty="0" smtClean="0">
              <a:solidFill>
                <a:srgbClr val="FF0000"/>
              </a:solidFill>
              <a:latin typeface="+mn-ea"/>
              <a:cs typeface="Arial" pitchFamily="34" charset="0"/>
            </a:rPr>
            <a:t>，即明确存在持续的气流受限</a:t>
          </a:r>
          <a:endParaRPr lang="zh-CN" altLang="en-US" dirty="0"/>
        </a:p>
      </dgm:t>
    </dgm:pt>
    <dgm:pt modelId="{549BD548-39C2-421D-8174-890EDA9662DA}" type="parTrans" cxnId="{059CAFC8-6827-4DFD-A0E9-D15E95AA28DC}">
      <dgm:prSet/>
      <dgm:spPr/>
      <dgm:t>
        <a:bodyPr/>
        <a:lstStyle/>
        <a:p>
          <a:endParaRPr lang="zh-CN" altLang="en-US"/>
        </a:p>
      </dgm:t>
    </dgm:pt>
    <dgm:pt modelId="{4CA3B957-38F6-4686-BB8F-7E3D326AAA7F}" type="sibTrans" cxnId="{059CAFC8-6827-4DFD-A0E9-D15E95AA28DC}">
      <dgm:prSet/>
      <dgm:spPr/>
      <dgm:t>
        <a:bodyPr/>
        <a:lstStyle/>
        <a:p>
          <a:endParaRPr lang="zh-CN" altLang="en-US"/>
        </a:p>
      </dgm:t>
    </dgm:pt>
    <dgm:pt modelId="{197C8670-5407-49D6-A779-AE37B0C91D99}" type="pres">
      <dgm:prSet presAssocID="{28A72670-A6A2-48AD-9F45-E1BCED46D3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F115436-B860-46C2-98B9-6488B521510A}" type="pres">
      <dgm:prSet presAssocID="{1D0444CD-EBE5-4967-A6FC-F4CA7AD8B8BC}" presName="parentLin" presStyleCnt="0"/>
      <dgm:spPr/>
    </dgm:pt>
    <dgm:pt modelId="{55651C04-F022-4AE9-8165-D0234D8846DC}" type="pres">
      <dgm:prSet presAssocID="{1D0444CD-EBE5-4967-A6FC-F4CA7AD8B8BC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2BE87700-FF48-4317-8242-DF3848964F27}" type="pres">
      <dgm:prSet presAssocID="{1D0444CD-EBE5-4967-A6FC-F4CA7AD8B8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6CB527-CA31-47B5-8C2F-36D48484A7C8}" type="pres">
      <dgm:prSet presAssocID="{1D0444CD-EBE5-4967-A6FC-F4CA7AD8B8BC}" presName="negativeSpace" presStyleCnt="0"/>
      <dgm:spPr/>
    </dgm:pt>
    <dgm:pt modelId="{0BA0D297-2228-471E-AF34-3FEF5C24389C}" type="pres">
      <dgm:prSet presAssocID="{1D0444CD-EBE5-4967-A6FC-F4CA7AD8B8B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D1B4A3-155A-49AC-83E3-02D12272169B}" type="presOf" srcId="{1D0444CD-EBE5-4967-A6FC-F4CA7AD8B8BC}" destId="{2BE87700-FF48-4317-8242-DF3848964F27}" srcOrd="1" destOrd="0" presId="urn:microsoft.com/office/officeart/2005/8/layout/list1"/>
    <dgm:cxn modelId="{33C55F96-0CDC-42BD-9405-2D10DEF5D761}" type="presOf" srcId="{28A72670-A6A2-48AD-9F45-E1BCED46D38C}" destId="{197C8670-5407-49D6-A779-AE37B0C91D99}" srcOrd="0" destOrd="0" presId="urn:microsoft.com/office/officeart/2005/8/layout/list1"/>
    <dgm:cxn modelId="{97FFFB34-1E92-4315-92A0-FAB007B997AF}" type="presOf" srcId="{4E62966D-AFCE-4119-8ED0-3D9C1F2934B0}" destId="{0BA0D297-2228-471E-AF34-3FEF5C24389C}" srcOrd="0" destOrd="0" presId="urn:microsoft.com/office/officeart/2005/8/layout/list1"/>
    <dgm:cxn modelId="{1EB016C0-D5F4-4D34-8B47-7DF61EEC40D8}" srcId="{28A72670-A6A2-48AD-9F45-E1BCED46D38C}" destId="{1D0444CD-EBE5-4967-A6FC-F4CA7AD8B8BC}" srcOrd="0" destOrd="0" parTransId="{EDBBE7F2-C736-4613-94AE-D4F7CFFA393C}" sibTransId="{540F7E44-4922-4893-AABD-7BAC8BD3CF6D}"/>
    <dgm:cxn modelId="{3E913C32-EB68-4FEA-8739-1E0D6303EDF1}" type="presOf" srcId="{1D0444CD-EBE5-4967-A6FC-F4CA7AD8B8BC}" destId="{55651C04-F022-4AE9-8165-D0234D8846DC}" srcOrd="0" destOrd="0" presId="urn:microsoft.com/office/officeart/2005/8/layout/list1"/>
    <dgm:cxn modelId="{059CAFC8-6827-4DFD-A0E9-D15E95AA28DC}" srcId="{1D0444CD-EBE5-4967-A6FC-F4CA7AD8B8BC}" destId="{4E62966D-AFCE-4119-8ED0-3D9C1F2934B0}" srcOrd="0" destOrd="0" parTransId="{549BD548-39C2-421D-8174-890EDA9662DA}" sibTransId="{4CA3B957-38F6-4686-BB8F-7E3D326AAA7F}"/>
    <dgm:cxn modelId="{E268BB20-AB19-4605-B72C-191ECB32AA79}" type="presParOf" srcId="{197C8670-5407-49D6-A779-AE37B0C91D99}" destId="{2F115436-B860-46C2-98B9-6488B521510A}" srcOrd="0" destOrd="0" presId="urn:microsoft.com/office/officeart/2005/8/layout/list1"/>
    <dgm:cxn modelId="{71BA0B96-71E0-47BC-AD67-A8B0F4DADB04}" type="presParOf" srcId="{2F115436-B860-46C2-98B9-6488B521510A}" destId="{55651C04-F022-4AE9-8165-D0234D8846DC}" srcOrd="0" destOrd="0" presId="urn:microsoft.com/office/officeart/2005/8/layout/list1"/>
    <dgm:cxn modelId="{0FF54AD9-89AD-412F-827B-52DC233C892A}" type="presParOf" srcId="{2F115436-B860-46C2-98B9-6488B521510A}" destId="{2BE87700-FF48-4317-8242-DF3848964F27}" srcOrd="1" destOrd="0" presId="urn:microsoft.com/office/officeart/2005/8/layout/list1"/>
    <dgm:cxn modelId="{F6E92C7D-D34A-4556-AB8C-D54C9F06AA72}" type="presParOf" srcId="{197C8670-5407-49D6-A779-AE37B0C91D99}" destId="{F86CB527-CA31-47B5-8C2F-36D48484A7C8}" srcOrd="1" destOrd="0" presId="urn:microsoft.com/office/officeart/2005/8/layout/list1"/>
    <dgm:cxn modelId="{FF065AF2-7BB6-4036-A649-4BF3E285345E}" type="presParOf" srcId="{197C8670-5407-49D6-A779-AE37B0C91D99}" destId="{0BA0D297-2228-471E-AF34-3FEF5C24389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76EA1-4419-4688-B50D-D678FC857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D687FA-DC4A-43C2-B5D8-B2031E9FBA8D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舒张支气管</a:t>
          </a:r>
          <a:endParaRPr lang="zh-CN" altLang="en-US" sz="1400" dirty="0"/>
        </a:p>
      </dgm:t>
    </dgm:pt>
    <dgm:pt modelId="{2144A5ED-BB06-4A20-A5C1-7D115D174D2F}" type="parTrans" cxnId="{4B6E316C-AFD8-4636-9556-556A3FF2E170}">
      <dgm:prSet/>
      <dgm:spPr/>
      <dgm:t>
        <a:bodyPr/>
        <a:lstStyle/>
        <a:p>
          <a:endParaRPr lang="zh-CN" altLang="en-US" sz="1400"/>
        </a:p>
      </dgm:t>
    </dgm:pt>
    <dgm:pt modelId="{30C2EA17-5D8A-4F53-87BE-D5258CF3DC91}" type="sibTrans" cxnId="{4B6E316C-AFD8-4636-9556-556A3FF2E170}">
      <dgm:prSet/>
      <dgm:spPr/>
      <dgm:t>
        <a:bodyPr/>
        <a:lstStyle/>
        <a:p>
          <a:endParaRPr lang="zh-CN" altLang="en-US" sz="1400"/>
        </a:p>
      </dgm:t>
    </dgm:pt>
    <dgm:pt modelId="{FD90B50C-1EFA-40E8-9832-BD9B5E1B42F9}">
      <dgm:prSet phldrT="[文本]" custT="1"/>
      <dgm:spPr/>
      <dgm:t>
        <a:bodyPr/>
        <a:lstStyle/>
        <a:p>
          <a:r>
            <a:rPr lang="zh-CN" altLang="en-US" sz="1400" dirty="0" smtClean="0"/>
            <a:t>低流量吸氧</a:t>
          </a:r>
          <a:endParaRPr lang="zh-CN" altLang="en-US" sz="1400" dirty="0"/>
        </a:p>
      </dgm:t>
    </dgm:pt>
    <dgm:pt modelId="{97670F6C-E35B-4997-BA16-C41B60E4090B}" type="parTrans" cxnId="{1F5A3EE1-0CEB-493C-93F7-47E42045D598}">
      <dgm:prSet/>
      <dgm:spPr/>
      <dgm:t>
        <a:bodyPr/>
        <a:lstStyle/>
        <a:p>
          <a:endParaRPr lang="zh-CN" altLang="en-US" sz="1400"/>
        </a:p>
      </dgm:t>
    </dgm:pt>
    <dgm:pt modelId="{E0422636-055D-4F49-813F-C41A71A3CDC6}" type="sibTrans" cxnId="{1F5A3EE1-0CEB-493C-93F7-47E42045D598}">
      <dgm:prSet/>
      <dgm:spPr/>
      <dgm:t>
        <a:bodyPr/>
        <a:lstStyle/>
        <a:p>
          <a:endParaRPr lang="zh-CN" altLang="en-US" sz="1400"/>
        </a:p>
      </dgm:t>
    </dgm:pt>
    <dgm:pt modelId="{6CA7A56A-23F4-48D7-B20C-1A7FA3008A9D}">
      <dgm:prSet phldrT="[文本]" custT="1"/>
      <dgm:spPr/>
      <dgm:t>
        <a:bodyPr/>
        <a:lstStyle/>
        <a:p>
          <a:r>
            <a:rPr lang="zh-CN" altLang="en-US" sz="1400" dirty="0" smtClean="0"/>
            <a:t>抗炎</a:t>
          </a:r>
          <a:endParaRPr lang="zh-CN" altLang="en-US" sz="1400" dirty="0"/>
        </a:p>
      </dgm:t>
    </dgm:pt>
    <dgm:pt modelId="{4EAAB63B-C9E2-411F-BC78-AF710EB7D567}" type="parTrans" cxnId="{E4E56F91-4238-4FD8-A6A0-FCD8A941A7E0}">
      <dgm:prSet/>
      <dgm:spPr/>
      <dgm:t>
        <a:bodyPr/>
        <a:lstStyle/>
        <a:p>
          <a:endParaRPr lang="zh-CN" altLang="en-US" sz="1400"/>
        </a:p>
      </dgm:t>
    </dgm:pt>
    <dgm:pt modelId="{C387175A-2558-458E-AD3A-FA9112C87190}" type="sibTrans" cxnId="{E4E56F91-4238-4FD8-A6A0-FCD8A941A7E0}">
      <dgm:prSet/>
      <dgm:spPr/>
      <dgm:t>
        <a:bodyPr/>
        <a:lstStyle/>
        <a:p>
          <a:endParaRPr lang="zh-CN" altLang="en-US" sz="1400"/>
        </a:p>
      </dgm:t>
    </dgm:pt>
    <dgm:pt modelId="{718DF135-9992-4FDA-AF11-0C12BDD7B22F}">
      <dgm:prSet custT="1"/>
      <dgm:spPr/>
      <dgm:t>
        <a:bodyPr/>
        <a:lstStyle/>
        <a:p>
          <a:r>
            <a:rPr lang="en-US" altLang="zh-CN" sz="1400" dirty="0" smtClean="0"/>
            <a:t>…</a:t>
          </a:r>
          <a:endParaRPr lang="zh-CN" altLang="en-US" sz="1400" dirty="0"/>
        </a:p>
      </dgm:t>
    </dgm:pt>
    <dgm:pt modelId="{53BD7D1D-50A4-4BB7-B00D-570BFDBFB886}" type="parTrans" cxnId="{EF0CB7DA-6D67-4EE5-B625-2BF787940D9B}">
      <dgm:prSet/>
      <dgm:spPr/>
      <dgm:t>
        <a:bodyPr/>
        <a:lstStyle/>
        <a:p>
          <a:endParaRPr lang="zh-CN" altLang="en-US" sz="1400"/>
        </a:p>
      </dgm:t>
    </dgm:pt>
    <dgm:pt modelId="{A2D7A270-749E-4914-BC83-51B95F3FF2CE}" type="sibTrans" cxnId="{EF0CB7DA-6D67-4EE5-B625-2BF787940D9B}">
      <dgm:prSet/>
      <dgm:spPr/>
      <dgm:t>
        <a:bodyPr/>
        <a:lstStyle/>
        <a:p>
          <a:endParaRPr lang="zh-CN" altLang="en-US" sz="1400"/>
        </a:p>
      </dgm:t>
    </dgm:pt>
    <dgm:pt modelId="{A8097897-EBDA-4ED0-80E5-D5CE5D90EB95}">
      <dgm:prSet custT="1"/>
      <dgm:spPr/>
      <dgm:t>
        <a:bodyPr/>
        <a:lstStyle/>
        <a:p>
          <a:r>
            <a:rPr lang="en-US" altLang="zh-CN" sz="1400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400" dirty="0"/>
        </a:p>
      </dgm:t>
    </dgm:pt>
    <dgm:pt modelId="{DC01AB48-5293-4EAB-A252-41054BC1C82F}" type="parTrans" cxnId="{61938432-DA7C-4D46-BC53-86766879C64F}">
      <dgm:prSet/>
      <dgm:spPr/>
      <dgm:t>
        <a:bodyPr/>
        <a:lstStyle/>
        <a:p>
          <a:endParaRPr lang="zh-CN" altLang="en-US" sz="1400"/>
        </a:p>
      </dgm:t>
    </dgm:pt>
    <dgm:pt modelId="{49546553-141B-468C-9970-EFF2AD3DE8BF}" type="sibTrans" cxnId="{61938432-DA7C-4D46-BC53-86766879C64F}">
      <dgm:prSet/>
      <dgm:spPr/>
      <dgm:t>
        <a:bodyPr/>
        <a:lstStyle/>
        <a:p>
          <a:endParaRPr lang="zh-CN" altLang="en-US" sz="1400"/>
        </a:p>
      </dgm:t>
    </dgm:pt>
    <dgm:pt modelId="{A6B905FD-2FD2-452D-B652-1DA5FFC9C216}">
      <dgm:prSet custT="1"/>
      <dgm:spPr/>
      <dgm:t>
        <a:bodyPr/>
        <a:lstStyle/>
        <a:p>
          <a:r>
            <a:rPr lang="en-US" altLang="zh-CN" sz="1400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400" dirty="0"/>
        </a:p>
      </dgm:t>
    </dgm:pt>
    <dgm:pt modelId="{FC0722A7-C012-4120-86EC-6468F2B9B75D}" type="parTrans" cxnId="{5C0B23CB-B65F-4EB5-A2B7-0B0CB91E8D9A}">
      <dgm:prSet/>
      <dgm:spPr/>
      <dgm:t>
        <a:bodyPr/>
        <a:lstStyle/>
        <a:p>
          <a:endParaRPr lang="zh-CN" altLang="en-US" sz="1400"/>
        </a:p>
      </dgm:t>
    </dgm:pt>
    <dgm:pt modelId="{EC886873-8FDC-48F2-AD86-2BC8565B22EC}" type="sibTrans" cxnId="{5C0B23CB-B65F-4EB5-A2B7-0B0CB91E8D9A}">
      <dgm:prSet/>
      <dgm:spPr/>
      <dgm:t>
        <a:bodyPr/>
        <a:lstStyle/>
        <a:p>
          <a:endParaRPr lang="zh-CN" altLang="en-US" sz="1400"/>
        </a:p>
      </dgm:t>
    </dgm:pt>
    <dgm:pt modelId="{674537FC-1F29-412D-8B87-178B5BBE0BFE}">
      <dgm:prSet custT="1"/>
      <dgm:spPr/>
      <dgm:t>
        <a:bodyPr/>
        <a:lstStyle/>
        <a:p>
          <a:r>
            <a:rPr lang="zh-CN" altLang="en-US" sz="1400" smtClean="0">
              <a:latin typeface="黑体" pitchFamily="49" charset="-122"/>
              <a:ea typeface="黑体" pitchFamily="49" charset="-122"/>
            </a:rPr>
            <a:t>糖皮质激素</a:t>
          </a:r>
          <a:endParaRPr lang="zh-CN" altLang="en-US" sz="1400"/>
        </a:p>
      </dgm:t>
    </dgm:pt>
    <dgm:pt modelId="{56D3F85E-3368-45FF-A0F1-56B729431DB6}" type="parTrans" cxnId="{CDF6D7EE-0A45-4558-B1BD-DC36FCF4CCE0}">
      <dgm:prSet/>
      <dgm:spPr/>
      <dgm:t>
        <a:bodyPr/>
        <a:lstStyle/>
        <a:p>
          <a:endParaRPr lang="zh-CN" altLang="en-US" sz="1400"/>
        </a:p>
      </dgm:t>
    </dgm:pt>
    <dgm:pt modelId="{57EB0F62-5B37-4642-9998-9CB7F81DF0EA}" type="sibTrans" cxnId="{CDF6D7EE-0A45-4558-B1BD-DC36FCF4CCE0}">
      <dgm:prSet/>
      <dgm:spPr/>
      <dgm:t>
        <a:bodyPr/>
        <a:lstStyle/>
        <a:p>
          <a:endParaRPr lang="zh-CN" altLang="en-US" sz="1400"/>
        </a:p>
      </dgm:t>
    </dgm:pt>
    <dgm:pt modelId="{26C28E93-9277-4DFD-9A56-2070694BAAE0}">
      <dgm:prSet custT="1"/>
      <dgm:spPr/>
      <dgm:t>
        <a:bodyPr/>
        <a:lstStyle/>
        <a:p>
          <a:r>
            <a:rPr lang="zh-CN" altLang="en-US" sz="1400" dirty="0" smtClean="0"/>
            <a:t>祛痰</a:t>
          </a:r>
          <a:endParaRPr lang="zh-CN" altLang="en-US" sz="1400" dirty="0"/>
        </a:p>
      </dgm:t>
    </dgm:pt>
    <dgm:pt modelId="{3B07DF3B-15D7-4E76-8EC9-DB6103DDC714}" type="parTrans" cxnId="{0BD677DA-AF2A-40DB-8DA6-8836F2B5F607}">
      <dgm:prSet/>
      <dgm:spPr/>
      <dgm:t>
        <a:bodyPr/>
        <a:lstStyle/>
        <a:p>
          <a:endParaRPr lang="zh-CN" altLang="en-US" sz="1400"/>
        </a:p>
      </dgm:t>
    </dgm:pt>
    <dgm:pt modelId="{880CD6F0-BA73-4056-84C6-1B4B131D2688}" type="sibTrans" cxnId="{0BD677DA-AF2A-40DB-8DA6-8836F2B5F607}">
      <dgm:prSet/>
      <dgm:spPr/>
      <dgm:t>
        <a:bodyPr/>
        <a:lstStyle/>
        <a:p>
          <a:endParaRPr lang="zh-CN" altLang="en-US" sz="1400"/>
        </a:p>
      </dgm:t>
    </dgm:pt>
    <dgm:pt modelId="{62E2CA2B-6007-447D-BF13-CC4EE13EFBC7}">
      <dgm:prSet custT="1"/>
      <dgm:spPr/>
      <dgm:t>
        <a:bodyPr/>
        <a:lstStyle/>
        <a:p>
          <a:r>
            <a:rPr lang="en-US" altLang="zh-CN" sz="1400" dirty="0" smtClean="0"/>
            <a:t>…</a:t>
          </a:r>
          <a:endParaRPr lang="zh-CN" altLang="en-US" sz="1400" dirty="0"/>
        </a:p>
      </dgm:t>
    </dgm:pt>
    <dgm:pt modelId="{6F74DC19-F183-4674-BE21-3536D42F783D}" type="parTrans" cxnId="{CF46376E-3B16-4DE1-B1BB-A8FC65A8FD04}">
      <dgm:prSet/>
      <dgm:spPr/>
      <dgm:t>
        <a:bodyPr/>
        <a:lstStyle/>
        <a:p>
          <a:endParaRPr lang="zh-CN" altLang="en-US" sz="1400"/>
        </a:p>
      </dgm:t>
    </dgm:pt>
    <dgm:pt modelId="{320A61EC-F88B-482E-9CC9-34884D3C96D4}" type="sibTrans" cxnId="{CF46376E-3B16-4DE1-B1BB-A8FC65A8FD04}">
      <dgm:prSet/>
      <dgm:spPr/>
      <dgm:t>
        <a:bodyPr/>
        <a:lstStyle/>
        <a:p>
          <a:endParaRPr lang="zh-CN" altLang="en-US" sz="1400"/>
        </a:p>
      </dgm:t>
    </dgm:pt>
    <dgm:pt modelId="{D300E6C9-FF32-450C-89A2-208BADC4A762}">
      <dgm:prSet custT="1"/>
      <dgm:spPr/>
      <dgm:t>
        <a:bodyPr/>
        <a:lstStyle/>
        <a:p>
          <a:r>
            <a:rPr lang="en-US" altLang="zh-CN" sz="1400" dirty="0" smtClean="0"/>
            <a:t>…</a:t>
          </a:r>
          <a:endParaRPr lang="zh-CN" altLang="en-US" sz="1400" dirty="0"/>
        </a:p>
      </dgm:t>
    </dgm:pt>
    <dgm:pt modelId="{636D179F-65E8-4850-BE08-84C88F0B68A7}" type="parTrans" cxnId="{978F7D78-21DC-479D-9ECE-A491D1FB7169}">
      <dgm:prSet/>
      <dgm:spPr/>
      <dgm:t>
        <a:bodyPr/>
        <a:lstStyle/>
        <a:p>
          <a:endParaRPr lang="zh-CN" altLang="en-US"/>
        </a:p>
      </dgm:t>
    </dgm:pt>
    <dgm:pt modelId="{C0D96FC5-2CDE-4A0A-845F-9836DF97A0CC}" type="sibTrans" cxnId="{978F7D78-21DC-479D-9ECE-A491D1FB7169}">
      <dgm:prSet/>
      <dgm:spPr/>
      <dgm:t>
        <a:bodyPr/>
        <a:lstStyle/>
        <a:p>
          <a:endParaRPr lang="zh-CN" altLang="en-US"/>
        </a:p>
      </dgm:t>
    </dgm:pt>
    <dgm:pt modelId="{966BCCE3-771A-43D8-9878-6265205B84CD}" type="pres">
      <dgm:prSet presAssocID="{6F276EA1-4419-4688-B50D-D678FC8576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A6BAC3D-1F69-48D2-BF5C-4D23E6E9B79D}" type="pres">
      <dgm:prSet presAssocID="{C0D687FA-DC4A-43C2-B5D8-B2031E9FBA8D}" presName="parentLin" presStyleCnt="0"/>
      <dgm:spPr/>
    </dgm:pt>
    <dgm:pt modelId="{5C6F2B09-295F-4153-9FCE-9D0C3B216FD9}" type="pres">
      <dgm:prSet presAssocID="{C0D687FA-DC4A-43C2-B5D8-B2031E9FBA8D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7E9DBD45-AF98-4329-BA26-1877FEC44588}" type="pres">
      <dgm:prSet presAssocID="{C0D687FA-DC4A-43C2-B5D8-B2031E9FBA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86164-325F-4163-AF01-20010217AAFB}" type="pres">
      <dgm:prSet presAssocID="{C0D687FA-DC4A-43C2-B5D8-B2031E9FBA8D}" presName="negativeSpace" presStyleCnt="0"/>
      <dgm:spPr/>
    </dgm:pt>
    <dgm:pt modelId="{23431754-7922-4BE1-B4D5-10C4E01BAF52}" type="pres">
      <dgm:prSet presAssocID="{C0D687FA-DC4A-43C2-B5D8-B2031E9FBA8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614B3D-D973-46F3-B223-E08EBF6E71AA}" type="pres">
      <dgm:prSet presAssocID="{30C2EA17-5D8A-4F53-87BE-D5258CF3DC91}" presName="spaceBetweenRectangles" presStyleCnt="0"/>
      <dgm:spPr/>
    </dgm:pt>
    <dgm:pt modelId="{8E9B1D5B-D717-4C3C-89B0-5825A2CCAEFF}" type="pres">
      <dgm:prSet presAssocID="{FD90B50C-1EFA-40E8-9832-BD9B5E1B42F9}" presName="parentLin" presStyleCnt="0"/>
      <dgm:spPr/>
    </dgm:pt>
    <dgm:pt modelId="{5E54B7B9-F09C-47E5-9C8E-31AC459AEBE8}" type="pres">
      <dgm:prSet presAssocID="{FD90B50C-1EFA-40E8-9832-BD9B5E1B42F9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5C552094-0DA0-4803-B761-78E95E8142FA}" type="pres">
      <dgm:prSet presAssocID="{FD90B50C-1EFA-40E8-9832-BD9B5E1B42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3765DD-7BDD-480B-B27E-17CCB5184CA8}" type="pres">
      <dgm:prSet presAssocID="{FD90B50C-1EFA-40E8-9832-BD9B5E1B42F9}" presName="negativeSpace" presStyleCnt="0"/>
      <dgm:spPr/>
    </dgm:pt>
    <dgm:pt modelId="{448AB464-DE00-4E15-B78A-15A7464225C7}" type="pres">
      <dgm:prSet presAssocID="{FD90B50C-1EFA-40E8-9832-BD9B5E1B42F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85BBA0-0959-49A4-8865-EB233BD4174F}" type="pres">
      <dgm:prSet presAssocID="{E0422636-055D-4F49-813F-C41A71A3CDC6}" presName="spaceBetweenRectangles" presStyleCnt="0"/>
      <dgm:spPr/>
    </dgm:pt>
    <dgm:pt modelId="{705B0D56-51E1-49D5-85B5-1B2757A55A00}" type="pres">
      <dgm:prSet presAssocID="{6CA7A56A-23F4-48D7-B20C-1A7FA3008A9D}" presName="parentLin" presStyleCnt="0"/>
      <dgm:spPr/>
    </dgm:pt>
    <dgm:pt modelId="{8C6BDE73-A78F-47F4-A64F-8207830B70C9}" type="pres">
      <dgm:prSet presAssocID="{6CA7A56A-23F4-48D7-B20C-1A7FA3008A9D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186350F4-A8EF-4F08-98AC-DCEFA90288B0}" type="pres">
      <dgm:prSet presAssocID="{6CA7A56A-23F4-48D7-B20C-1A7FA3008A9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AD972F-CAD0-4012-9AFB-67EDBB052666}" type="pres">
      <dgm:prSet presAssocID="{6CA7A56A-23F4-48D7-B20C-1A7FA3008A9D}" presName="negativeSpace" presStyleCnt="0"/>
      <dgm:spPr/>
    </dgm:pt>
    <dgm:pt modelId="{097CE540-AC17-453C-A8D0-BF017CCB47BD}" type="pres">
      <dgm:prSet presAssocID="{6CA7A56A-23F4-48D7-B20C-1A7FA3008A9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A17B3-9F71-410D-8FB3-F4D368F6B8A2}" type="pres">
      <dgm:prSet presAssocID="{C387175A-2558-458E-AD3A-FA9112C87190}" presName="spaceBetweenRectangles" presStyleCnt="0"/>
      <dgm:spPr/>
    </dgm:pt>
    <dgm:pt modelId="{5F9061D9-B5BC-472E-9A24-EC515B1EEC2D}" type="pres">
      <dgm:prSet presAssocID="{674537FC-1F29-412D-8B87-178B5BBE0BFE}" presName="parentLin" presStyleCnt="0"/>
      <dgm:spPr/>
    </dgm:pt>
    <dgm:pt modelId="{421874B2-9E2F-4FCA-828C-59163D7A348B}" type="pres">
      <dgm:prSet presAssocID="{674537FC-1F29-412D-8B87-178B5BBE0BFE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CB79191F-303F-47B5-8BD5-C60478843C81}" type="pres">
      <dgm:prSet presAssocID="{674537FC-1F29-412D-8B87-178B5BBE0B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73D79-3D85-45B6-99F8-07FB82B72B0E}" type="pres">
      <dgm:prSet presAssocID="{674537FC-1F29-412D-8B87-178B5BBE0BFE}" presName="negativeSpace" presStyleCnt="0"/>
      <dgm:spPr/>
    </dgm:pt>
    <dgm:pt modelId="{EE18C71B-4C93-459A-9B64-CF763A022673}" type="pres">
      <dgm:prSet presAssocID="{674537FC-1F29-412D-8B87-178B5BBE0BF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A906AE-49C4-4A26-BF8E-07C8BA146D3C}" type="pres">
      <dgm:prSet presAssocID="{57EB0F62-5B37-4642-9998-9CB7F81DF0EA}" presName="spaceBetweenRectangles" presStyleCnt="0"/>
      <dgm:spPr/>
    </dgm:pt>
    <dgm:pt modelId="{2D1AD071-2D06-436F-86B5-FCC4508A2820}" type="pres">
      <dgm:prSet presAssocID="{26C28E93-9277-4DFD-9A56-2070694BAAE0}" presName="parentLin" presStyleCnt="0"/>
      <dgm:spPr/>
    </dgm:pt>
    <dgm:pt modelId="{0B9377C1-29BA-4063-9AD5-60AB5C9E4830}" type="pres">
      <dgm:prSet presAssocID="{26C28E93-9277-4DFD-9A56-2070694BAAE0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2C6531DE-81B1-4513-9F74-6B22A160AA66}" type="pres">
      <dgm:prSet presAssocID="{26C28E93-9277-4DFD-9A56-2070694BAA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637CE7-9841-430E-8D76-97AD7E8E60C0}" type="pres">
      <dgm:prSet presAssocID="{26C28E93-9277-4DFD-9A56-2070694BAAE0}" presName="negativeSpace" presStyleCnt="0"/>
      <dgm:spPr/>
    </dgm:pt>
    <dgm:pt modelId="{462058ED-FF7E-4D35-845B-88132C7AC10D}" type="pres">
      <dgm:prSet presAssocID="{26C28E93-9277-4DFD-9A56-2070694BAAE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B69A03-F9E7-468D-9176-0A7D35F5D241}" type="presOf" srcId="{26C28E93-9277-4DFD-9A56-2070694BAAE0}" destId="{0B9377C1-29BA-4063-9AD5-60AB5C9E4830}" srcOrd="0" destOrd="0" presId="urn:microsoft.com/office/officeart/2005/8/layout/list1"/>
    <dgm:cxn modelId="{61938432-DA7C-4D46-BC53-86766879C64F}" srcId="{FD90B50C-1EFA-40E8-9832-BD9B5E1B42F9}" destId="{A8097897-EBDA-4ED0-80E5-D5CE5D90EB95}" srcOrd="0" destOrd="0" parTransId="{DC01AB48-5293-4EAB-A252-41054BC1C82F}" sibTransId="{49546553-141B-468C-9970-EFF2AD3DE8BF}"/>
    <dgm:cxn modelId="{4B6E316C-AFD8-4636-9556-556A3FF2E170}" srcId="{6F276EA1-4419-4688-B50D-D678FC85764E}" destId="{C0D687FA-DC4A-43C2-B5D8-B2031E9FBA8D}" srcOrd="0" destOrd="0" parTransId="{2144A5ED-BB06-4A20-A5C1-7D115D174D2F}" sibTransId="{30C2EA17-5D8A-4F53-87BE-D5258CF3DC91}"/>
    <dgm:cxn modelId="{B5E4DF6F-C55A-45C2-B647-07900CBFE7B0}" type="presOf" srcId="{62E2CA2B-6007-447D-BF13-CC4EE13EFBC7}" destId="{462058ED-FF7E-4D35-845B-88132C7AC10D}" srcOrd="0" destOrd="0" presId="urn:microsoft.com/office/officeart/2005/8/layout/list1"/>
    <dgm:cxn modelId="{1EB9918F-FAD3-4202-87D8-C40D889CE5E5}" type="presOf" srcId="{674537FC-1F29-412D-8B87-178B5BBE0BFE}" destId="{CB79191F-303F-47B5-8BD5-C60478843C81}" srcOrd="1" destOrd="0" presId="urn:microsoft.com/office/officeart/2005/8/layout/list1"/>
    <dgm:cxn modelId="{0BD677DA-AF2A-40DB-8DA6-8836F2B5F607}" srcId="{6F276EA1-4419-4688-B50D-D678FC85764E}" destId="{26C28E93-9277-4DFD-9A56-2070694BAAE0}" srcOrd="4" destOrd="0" parTransId="{3B07DF3B-15D7-4E76-8EC9-DB6103DDC714}" sibTransId="{880CD6F0-BA73-4056-84C6-1B4B131D2688}"/>
    <dgm:cxn modelId="{E4E56F91-4238-4FD8-A6A0-FCD8A941A7E0}" srcId="{6F276EA1-4419-4688-B50D-D678FC85764E}" destId="{6CA7A56A-23F4-48D7-B20C-1A7FA3008A9D}" srcOrd="2" destOrd="0" parTransId="{4EAAB63B-C9E2-411F-BC78-AF710EB7D567}" sibTransId="{C387175A-2558-458E-AD3A-FA9112C87190}"/>
    <dgm:cxn modelId="{B3A4004B-1C7D-4754-98D6-344EA6EAB1B0}" type="presOf" srcId="{C0D687FA-DC4A-43C2-B5D8-B2031E9FBA8D}" destId="{7E9DBD45-AF98-4329-BA26-1877FEC44588}" srcOrd="1" destOrd="0" presId="urn:microsoft.com/office/officeart/2005/8/layout/list1"/>
    <dgm:cxn modelId="{F2E86954-7F9D-4B94-BAC1-09CDD5A2EB34}" type="presOf" srcId="{6F276EA1-4419-4688-B50D-D678FC85764E}" destId="{966BCCE3-771A-43D8-9878-6265205B84CD}" srcOrd="0" destOrd="0" presId="urn:microsoft.com/office/officeart/2005/8/layout/list1"/>
    <dgm:cxn modelId="{203D75C3-CB7C-4219-B3BE-E78428B82CB5}" type="presOf" srcId="{A8097897-EBDA-4ED0-80E5-D5CE5D90EB95}" destId="{448AB464-DE00-4E15-B78A-15A7464225C7}" srcOrd="0" destOrd="0" presId="urn:microsoft.com/office/officeart/2005/8/layout/list1"/>
    <dgm:cxn modelId="{CDF6D7EE-0A45-4558-B1BD-DC36FCF4CCE0}" srcId="{6F276EA1-4419-4688-B50D-D678FC85764E}" destId="{674537FC-1F29-412D-8B87-178B5BBE0BFE}" srcOrd="3" destOrd="0" parTransId="{56D3F85E-3368-45FF-A0F1-56B729431DB6}" sibTransId="{57EB0F62-5B37-4642-9998-9CB7F81DF0EA}"/>
    <dgm:cxn modelId="{DCD2ED5F-CA95-412A-8720-3E70AB05895B}" type="presOf" srcId="{6CA7A56A-23F4-48D7-B20C-1A7FA3008A9D}" destId="{186350F4-A8EF-4F08-98AC-DCEFA90288B0}" srcOrd="1" destOrd="0" presId="urn:microsoft.com/office/officeart/2005/8/layout/list1"/>
    <dgm:cxn modelId="{1AEDF965-D7DF-49EF-AD42-C6A5DA096035}" type="presOf" srcId="{26C28E93-9277-4DFD-9A56-2070694BAAE0}" destId="{2C6531DE-81B1-4513-9F74-6B22A160AA66}" srcOrd="1" destOrd="0" presId="urn:microsoft.com/office/officeart/2005/8/layout/list1"/>
    <dgm:cxn modelId="{289B3013-8571-499D-BE1D-D1FD57485146}" type="presOf" srcId="{FD90B50C-1EFA-40E8-9832-BD9B5E1B42F9}" destId="{5E54B7B9-F09C-47E5-9C8E-31AC459AEBE8}" srcOrd="0" destOrd="0" presId="urn:microsoft.com/office/officeart/2005/8/layout/list1"/>
    <dgm:cxn modelId="{194855BB-BD22-41E2-983A-C52A67F036E3}" type="presOf" srcId="{6CA7A56A-23F4-48D7-B20C-1A7FA3008A9D}" destId="{8C6BDE73-A78F-47F4-A64F-8207830B70C9}" srcOrd="0" destOrd="0" presId="urn:microsoft.com/office/officeart/2005/8/layout/list1"/>
    <dgm:cxn modelId="{4B9D7EF0-BF75-4C06-824C-F55C5754DA20}" type="presOf" srcId="{674537FC-1F29-412D-8B87-178B5BBE0BFE}" destId="{421874B2-9E2F-4FCA-828C-59163D7A348B}" srcOrd="0" destOrd="0" presId="urn:microsoft.com/office/officeart/2005/8/layout/list1"/>
    <dgm:cxn modelId="{EF0CB7DA-6D67-4EE5-B625-2BF787940D9B}" srcId="{C0D687FA-DC4A-43C2-B5D8-B2031E9FBA8D}" destId="{718DF135-9992-4FDA-AF11-0C12BDD7B22F}" srcOrd="0" destOrd="0" parTransId="{53BD7D1D-50A4-4BB7-B00D-570BFDBFB886}" sibTransId="{A2D7A270-749E-4914-BC83-51B95F3FF2CE}"/>
    <dgm:cxn modelId="{5C0B23CB-B65F-4EB5-A2B7-0B0CB91E8D9A}" srcId="{6CA7A56A-23F4-48D7-B20C-1A7FA3008A9D}" destId="{A6B905FD-2FD2-452D-B652-1DA5FFC9C216}" srcOrd="0" destOrd="0" parTransId="{FC0722A7-C012-4120-86EC-6468F2B9B75D}" sibTransId="{EC886873-8FDC-48F2-AD86-2BC8565B22EC}"/>
    <dgm:cxn modelId="{A7A45F39-2140-44A4-BA7D-D1DD58FF1410}" type="presOf" srcId="{718DF135-9992-4FDA-AF11-0C12BDD7B22F}" destId="{23431754-7922-4BE1-B4D5-10C4E01BAF52}" srcOrd="0" destOrd="0" presId="urn:microsoft.com/office/officeart/2005/8/layout/list1"/>
    <dgm:cxn modelId="{374FB5CA-5AA7-479E-9D73-CE6BF5EA5FB5}" type="presOf" srcId="{A6B905FD-2FD2-452D-B652-1DA5FFC9C216}" destId="{097CE540-AC17-453C-A8D0-BF017CCB47BD}" srcOrd="0" destOrd="0" presId="urn:microsoft.com/office/officeart/2005/8/layout/list1"/>
    <dgm:cxn modelId="{978F7D78-21DC-479D-9ECE-A491D1FB7169}" srcId="{674537FC-1F29-412D-8B87-178B5BBE0BFE}" destId="{D300E6C9-FF32-450C-89A2-208BADC4A762}" srcOrd="0" destOrd="0" parTransId="{636D179F-65E8-4850-BE08-84C88F0B68A7}" sibTransId="{C0D96FC5-2CDE-4A0A-845F-9836DF97A0CC}"/>
    <dgm:cxn modelId="{1F5A3EE1-0CEB-493C-93F7-47E42045D598}" srcId="{6F276EA1-4419-4688-B50D-D678FC85764E}" destId="{FD90B50C-1EFA-40E8-9832-BD9B5E1B42F9}" srcOrd="1" destOrd="0" parTransId="{97670F6C-E35B-4997-BA16-C41B60E4090B}" sibTransId="{E0422636-055D-4F49-813F-C41A71A3CDC6}"/>
    <dgm:cxn modelId="{1CBD8D72-9651-49D9-BA82-70E3B6BE029F}" type="presOf" srcId="{C0D687FA-DC4A-43C2-B5D8-B2031E9FBA8D}" destId="{5C6F2B09-295F-4153-9FCE-9D0C3B216FD9}" srcOrd="0" destOrd="0" presId="urn:microsoft.com/office/officeart/2005/8/layout/list1"/>
    <dgm:cxn modelId="{56C7C27A-D791-49B1-82B2-70A13EBD17D0}" type="presOf" srcId="{FD90B50C-1EFA-40E8-9832-BD9B5E1B42F9}" destId="{5C552094-0DA0-4803-B761-78E95E8142FA}" srcOrd="1" destOrd="0" presId="urn:microsoft.com/office/officeart/2005/8/layout/list1"/>
    <dgm:cxn modelId="{CF46376E-3B16-4DE1-B1BB-A8FC65A8FD04}" srcId="{26C28E93-9277-4DFD-9A56-2070694BAAE0}" destId="{62E2CA2B-6007-447D-BF13-CC4EE13EFBC7}" srcOrd="0" destOrd="0" parTransId="{6F74DC19-F183-4674-BE21-3536D42F783D}" sibTransId="{320A61EC-F88B-482E-9CC9-34884D3C96D4}"/>
    <dgm:cxn modelId="{F31B272F-2EDD-428E-BB31-C7C56767218D}" type="presOf" srcId="{D300E6C9-FF32-450C-89A2-208BADC4A762}" destId="{EE18C71B-4C93-459A-9B64-CF763A022673}" srcOrd="0" destOrd="0" presId="urn:microsoft.com/office/officeart/2005/8/layout/list1"/>
    <dgm:cxn modelId="{0AB9A767-E69F-4A4B-B2B0-24699FE5C011}" type="presParOf" srcId="{966BCCE3-771A-43D8-9878-6265205B84CD}" destId="{4A6BAC3D-1F69-48D2-BF5C-4D23E6E9B79D}" srcOrd="0" destOrd="0" presId="urn:microsoft.com/office/officeart/2005/8/layout/list1"/>
    <dgm:cxn modelId="{185FD80D-34FB-4E5C-B489-AB86BF2FC4C2}" type="presParOf" srcId="{4A6BAC3D-1F69-48D2-BF5C-4D23E6E9B79D}" destId="{5C6F2B09-295F-4153-9FCE-9D0C3B216FD9}" srcOrd="0" destOrd="0" presId="urn:microsoft.com/office/officeart/2005/8/layout/list1"/>
    <dgm:cxn modelId="{AA592B3C-3FB0-4D02-9969-2A357F8929D6}" type="presParOf" srcId="{4A6BAC3D-1F69-48D2-BF5C-4D23E6E9B79D}" destId="{7E9DBD45-AF98-4329-BA26-1877FEC44588}" srcOrd="1" destOrd="0" presId="urn:microsoft.com/office/officeart/2005/8/layout/list1"/>
    <dgm:cxn modelId="{D40AE0FE-406B-482E-909E-43AEF1A6D236}" type="presParOf" srcId="{966BCCE3-771A-43D8-9878-6265205B84CD}" destId="{3FD86164-325F-4163-AF01-20010217AAFB}" srcOrd="1" destOrd="0" presId="urn:microsoft.com/office/officeart/2005/8/layout/list1"/>
    <dgm:cxn modelId="{4E49F867-F7AC-4DAC-9A31-BCCCE2D66653}" type="presParOf" srcId="{966BCCE3-771A-43D8-9878-6265205B84CD}" destId="{23431754-7922-4BE1-B4D5-10C4E01BAF52}" srcOrd="2" destOrd="0" presId="urn:microsoft.com/office/officeart/2005/8/layout/list1"/>
    <dgm:cxn modelId="{C823B057-63A3-443A-9786-47F87BED6700}" type="presParOf" srcId="{966BCCE3-771A-43D8-9878-6265205B84CD}" destId="{A1614B3D-D973-46F3-B223-E08EBF6E71AA}" srcOrd="3" destOrd="0" presId="urn:microsoft.com/office/officeart/2005/8/layout/list1"/>
    <dgm:cxn modelId="{26842E84-9AE2-4D88-807C-5F943F33CCD0}" type="presParOf" srcId="{966BCCE3-771A-43D8-9878-6265205B84CD}" destId="{8E9B1D5B-D717-4C3C-89B0-5825A2CCAEFF}" srcOrd="4" destOrd="0" presId="urn:microsoft.com/office/officeart/2005/8/layout/list1"/>
    <dgm:cxn modelId="{0E206C71-0F68-411E-990D-C20E464556A7}" type="presParOf" srcId="{8E9B1D5B-D717-4C3C-89B0-5825A2CCAEFF}" destId="{5E54B7B9-F09C-47E5-9C8E-31AC459AEBE8}" srcOrd="0" destOrd="0" presId="urn:microsoft.com/office/officeart/2005/8/layout/list1"/>
    <dgm:cxn modelId="{A43FA7B8-C55C-4632-A921-391DF3763DA8}" type="presParOf" srcId="{8E9B1D5B-D717-4C3C-89B0-5825A2CCAEFF}" destId="{5C552094-0DA0-4803-B761-78E95E8142FA}" srcOrd="1" destOrd="0" presId="urn:microsoft.com/office/officeart/2005/8/layout/list1"/>
    <dgm:cxn modelId="{E2A0D8DB-E264-474F-A109-41CBA01C2461}" type="presParOf" srcId="{966BCCE3-771A-43D8-9878-6265205B84CD}" destId="{FB3765DD-7BDD-480B-B27E-17CCB5184CA8}" srcOrd="5" destOrd="0" presId="urn:microsoft.com/office/officeart/2005/8/layout/list1"/>
    <dgm:cxn modelId="{C72EA97A-5961-492F-8802-5A89C98B5248}" type="presParOf" srcId="{966BCCE3-771A-43D8-9878-6265205B84CD}" destId="{448AB464-DE00-4E15-B78A-15A7464225C7}" srcOrd="6" destOrd="0" presId="urn:microsoft.com/office/officeart/2005/8/layout/list1"/>
    <dgm:cxn modelId="{BF77BDA3-7DA1-4D7C-B280-BAB0B52D86CF}" type="presParOf" srcId="{966BCCE3-771A-43D8-9878-6265205B84CD}" destId="{7A85BBA0-0959-49A4-8865-EB233BD4174F}" srcOrd="7" destOrd="0" presId="urn:microsoft.com/office/officeart/2005/8/layout/list1"/>
    <dgm:cxn modelId="{65CAD760-58B5-4A8E-92B6-70FB0C6487C9}" type="presParOf" srcId="{966BCCE3-771A-43D8-9878-6265205B84CD}" destId="{705B0D56-51E1-49D5-85B5-1B2757A55A00}" srcOrd="8" destOrd="0" presId="urn:microsoft.com/office/officeart/2005/8/layout/list1"/>
    <dgm:cxn modelId="{457393B2-87D7-49B8-9939-56CF7357D066}" type="presParOf" srcId="{705B0D56-51E1-49D5-85B5-1B2757A55A00}" destId="{8C6BDE73-A78F-47F4-A64F-8207830B70C9}" srcOrd="0" destOrd="0" presId="urn:microsoft.com/office/officeart/2005/8/layout/list1"/>
    <dgm:cxn modelId="{0E366000-D2E0-461E-96F6-9F1D5710983E}" type="presParOf" srcId="{705B0D56-51E1-49D5-85B5-1B2757A55A00}" destId="{186350F4-A8EF-4F08-98AC-DCEFA90288B0}" srcOrd="1" destOrd="0" presId="urn:microsoft.com/office/officeart/2005/8/layout/list1"/>
    <dgm:cxn modelId="{82576E93-1E1C-43EF-8458-10A5376ABDD1}" type="presParOf" srcId="{966BCCE3-771A-43D8-9878-6265205B84CD}" destId="{99AD972F-CAD0-4012-9AFB-67EDBB052666}" srcOrd="9" destOrd="0" presId="urn:microsoft.com/office/officeart/2005/8/layout/list1"/>
    <dgm:cxn modelId="{F1EB2F8D-C8FD-467A-875D-CE2D2E06C792}" type="presParOf" srcId="{966BCCE3-771A-43D8-9878-6265205B84CD}" destId="{097CE540-AC17-453C-A8D0-BF017CCB47BD}" srcOrd="10" destOrd="0" presId="urn:microsoft.com/office/officeart/2005/8/layout/list1"/>
    <dgm:cxn modelId="{1F37B4E3-A53E-45AB-8CF8-915F4AC9B776}" type="presParOf" srcId="{966BCCE3-771A-43D8-9878-6265205B84CD}" destId="{9A2A17B3-9F71-410D-8FB3-F4D368F6B8A2}" srcOrd="11" destOrd="0" presId="urn:microsoft.com/office/officeart/2005/8/layout/list1"/>
    <dgm:cxn modelId="{F1C48A7A-1AEF-4E79-80FB-B2C7498A574A}" type="presParOf" srcId="{966BCCE3-771A-43D8-9878-6265205B84CD}" destId="{5F9061D9-B5BC-472E-9A24-EC515B1EEC2D}" srcOrd="12" destOrd="0" presId="urn:microsoft.com/office/officeart/2005/8/layout/list1"/>
    <dgm:cxn modelId="{43C4B7EE-64F4-4B98-818B-85B058F854EC}" type="presParOf" srcId="{5F9061D9-B5BC-472E-9A24-EC515B1EEC2D}" destId="{421874B2-9E2F-4FCA-828C-59163D7A348B}" srcOrd="0" destOrd="0" presId="urn:microsoft.com/office/officeart/2005/8/layout/list1"/>
    <dgm:cxn modelId="{7D30DB3F-BA0F-47AC-AF3A-8F47FB2BD69E}" type="presParOf" srcId="{5F9061D9-B5BC-472E-9A24-EC515B1EEC2D}" destId="{CB79191F-303F-47B5-8BD5-C60478843C81}" srcOrd="1" destOrd="0" presId="urn:microsoft.com/office/officeart/2005/8/layout/list1"/>
    <dgm:cxn modelId="{3491AC3C-0DDF-4C71-9877-F67296248EA1}" type="presParOf" srcId="{966BCCE3-771A-43D8-9878-6265205B84CD}" destId="{2C373D79-3D85-45B6-99F8-07FB82B72B0E}" srcOrd="13" destOrd="0" presId="urn:microsoft.com/office/officeart/2005/8/layout/list1"/>
    <dgm:cxn modelId="{D0F00FE4-380B-412F-9431-5105900B248D}" type="presParOf" srcId="{966BCCE3-771A-43D8-9878-6265205B84CD}" destId="{EE18C71B-4C93-459A-9B64-CF763A022673}" srcOrd="14" destOrd="0" presId="urn:microsoft.com/office/officeart/2005/8/layout/list1"/>
    <dgm:cxn modelId="{D7644C61-E59B-4403-B610-7ACCD4E84CE1}" type="presParOf" srcId="{966BCCE3-771A-43D8-9878-6265205B84CD}" destId="{95A906AE-49C4-4A26-BF8E-07C8BA146D3C}" srcOrd="15" destOrd="0" presId="urn:microsoft.com/office/officeart/2005/8/layout/list1"/>
    <dgm:cxn modelId="{AF1473AE-1D88-4818-BB25-D27F2F66D923}" type="presParOf" srcId="{966BCCE3-771A-43D8-9878-6265205B84CD}" destId="{2D1AD071-2D06-436F-86B5-FCC4508A2820}" srcOrd="16" destOrd="0" presId="urn:microsoft.com/office/officeart/2005/8/layout/list1"/>
    <dgm:cxn modelId="{88D444BD-2B05-4AC8-8CE8-007894A5541B}" type="presParOf" srcId="{2D1AD071-2D06-436F-86B5-FCC4508A2820}" destId="{0B9377C1-29BA-4063-9AD5-60AB5C9E4830}" srcOrd="0" destOrd="0" presId="urn:microsoft.com/office/officeart/2005/8/layout/list1"/>
    <dgm:cxn modelId="{B8A26596-E85F-4676-9960-D38CF5DEBC32}" type="presParOf" srcId="{2D1AD071-2D06-436F-86B5-FCC4508A2820}" destId="{2C6531DE-81B1-4513-9F74-6B22A160AA66}" srcOrd="1" destOrd="0" presId="urn:microsoft.com/office/officeart/2005/8/layout/list1"/>
    <dgm:cxn modelId="{BE59BAB0-CF16-48F2-BBBF-33404BF828D7}" type="presParOf" srcId="{966BCCE3-771A-43D8-9878-6265205B84CD}" destId="{B0637CE7-9841-430E-8D76-97AD7E8E60C0}" srcOrd="17" destOrd="0" presId="urn:microsoft.com/office/officeart/2005/8/layout/list1"/>
    <dgm:cxn modelId="{8EDE280C-07B0-496F-92AD-9D1309E31812}" type="presParOf" srcId="{966BCCE3-771A-43D8-9878-6265205B84CD}" destId="{462058ED-FF7E-4D35-845B-88132C7AC10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CBB51-A010-45DC-939F-EBFF975A64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6099BEE-04AE-47F3-A22D-B399B9516240}">
      <dgm:prSet phldrT="[文本]" custT="1"/>
      <dgm:spPr/>
      <dgm:t>
        <a:bodyPr/>
        <a:lstStyle/>
        <a:p>
          <a:r>
            <a:rPr lang="zh-CN" altLang="en-US" sz="1400" dirty="0" smtClean="0"/>
            <a:t>治疗高血压</a:t>
          </a:r>
          <a:endParaRPr lang="zh-CN" altLang="en-US" sz="1400" dirty="0"/>
        </a:p>
      </dgm:t>
    </dgm:pt>
    <dgm:pt modelId="{1DD30CC6-2002-4359-8CCC-FBB964AD1DD6}" type="parTrans" cxnId="{4A9B4CDE-4898-46BF-8B6F-BFE93DA0200D}">
      <dgm:prSet/>
      <dgm:spPr/>
      <dgm:t>
        <a:bodyPr/>
        <a:lstStyle/>
        <a:p>
          <a:endParaRPr lang="zh-CN" altLang="en-US" sz="1600"/>
        </a:p>
      </dgm:t>
    </dgm:pt>
    <dgm:pt modelId="{D4D061DE-314C-4B23-A717-3DF9DBB673B9}" type="sibTrans" cxnId="{4A9B4CDE-4898-46BF-8B6F-BFE93DA0200D}">
      <dgm:prSet/>
      <dgm:spPr/>
      <dgm:t>
        <a:bodyPr/>
        <a:lstStyle/>
        <a:p>
          <a:endParaRPr lang="zh-CN" altLang="en-US" sz="1600"/>
        </a:p>
      </dgm:t>
    </dgm:pt>
    <dgm:pt modelId="{E69E1E61-D6E4-47A6-84DE-F248DBF308D4}">
      <dgm:prSet phldrT="[文本]" custT="1"/>
      <dgm:spPr/>
      <dgm:t>
        <a:bodyPr/>
        <a:lstStyle/>
        <a:p>
          <a:r>
            <a:rPr lang="zh-CN" altLang="en-US" sz="1400" dirty="0" smtClean="0"/>
            <a:t>利尿剂</a:t>
          </a:r>
          <a:endParaRPr lang="zh-CN" altLang="en-US" sz="1400" dirty="0"/>
        </a:p>
      </dgm:t>
    </dgm:pt>
    <dgm:pt modelId="{266E783B-6B1A-45EC-A3D3-FD345BB0AB7D}" type="parTrans" cxnId="{970CB528-77EA-4F7C-A801-40CE0A869A93}">
      <dgm:prSet/>
      <dgm:spPr/>
      <dgm:t>
        <a:bodyPr/>
        <a:lstStyle/>
        <a:p>
          <a:endParaRPr lang="zh-CN" altLang="en-US" sz="1600"/>
        </a:p>
      </dgm:t>
    </dgm:pt>
    <dgm:pt modelId="{6E87BD63-553F-4505-BAE6-8EEA1D09237D}" type="sibTrans" cxnId="{970CB528-77EA-4F7C-A801-40CE0A869A93}">
      <dgm:prSet/>
      <dgm:spPr/>
      <dgm:t>
        <a:bodyPr/>
        <a:lstStyle/>
        <a:p>
          <a:endParaRPr lang="zh-CN" altLang="en-US" sz="1600"/>
        </a:p>
      </dgm:t>
    </dgm:pt>
    <dgm:pt modelId="{2087E152-1D33-4C9B-A495-7FEAF0269F74}">
      <dgm:prSet custT="1"/>
      <dgm:spPr/>
      <dgm:t>
        <a:bodyPr/>
        <a:lstStyle/>
        <a:p>
          <a:r>
            <a:rPr lang="en-US" altLang="zh-CN" sz="1400" dirty="0" smtClean="0"/>
            <a:t>…</a:t>
          </a:r>
          <a:endParaRPr lang="zh-CN" altLang="en-US" sz="1400" dirty="0"/>
        </a:p>
      </dgm:t>
    </dgm:pt>
    <dgm:pt modelId="{9F45562F-887C-4FFF-9700-27EE928E8B48}" type="parTrans" cxnId="{CBFDDBA2-D610-4070-B8C5-40B8A77093A6}">
      <dgm:prSet/>
      <dgm:spPr/>
      <dgm:t>
        <a:bodyPr/>
        <a:lstStyle/>
        <a:p>
          <a:endParaRPr lang="zh-CN" altLang="en-US" sz="1600"/>
        </a:p>
      </dgm:t>
    </dgm:pt>
    <dgm:pt modelId="{6F6FCE91-67CE-47D8-93A3-ADB7DFA38BEA}" type="sibTrans" cxnId="{CBFDDBA2-D610-4070-B8C5-40B8A77093A6}">
      <dgm:prSet/>
      <dgm:spPr/>
      <dgm:t>
        <a:bodyPr/>
        <a:lstStyle/>
        <a:p>
          <a:endParaRPr lang="zh-CN" altLang="en-US" sz="1600"/>
        </a:p>
      </dgm:t>
    </dgm:pt>
    <dgm:pt modelId="{6FDD8DCF-5196-403F-9243-98F18601EE38}">
      <dgm:prSet custT="1"/>
      <dgm:spPr/>
      <dgm:t>
        <a:bodyPr/>
        <a:lstStyle/>
        <a:p>
          <a:r>
            <a:rPr lang="en-US" altLang="zh-CN" sz="1400" dirty="0" smtClean="0"/>
            <a:t>…</a:t>
          </a:r>
          <a:endParaRPr lang="zh-CN" altLang="en-US" sz="1400" dirty="0"/>
        </a:p>
      </dgm:t>
    </dgm:pt>
    <dgm:pt modelId="{DB5D8E25-3D44-4C58-BE90-59D0E59DA138}" type="parTrans" cxnId="{0D21355D-19ED-4632-84CE-734AA687C37D}">
      <dgm:prSet/>
      <dgm:spPr/>
      <dgm:t>
        <a:bodyPr/>
        <a:lstStyle/>
        <a:p>
          <a:endParaRPr lang="zh-CN" altLang="en-US" sz="1600"/>
        </a:p>
      </dgm:t>
    </dgm:pt>
    <dgm:pt modelId="{81A2B8B4-AD75-40AD-9B98-104C85BF0C14}" type="sibTrans" cxnId="{0D21355D-19ED-4632-84CE-734AA687C37D}">
      <dgm:prSet/>
      <dgm:spPr/>
      <dgm:t>
        <a:bodyPr/>
        <a:lstStyle/>
        <a:p>
          <a:endParaRPr lang="zh-CN" altLang="en-US" sz="1600"/>
        </a:p>
      </dgm:t>
    </dgm:pt>
    <dgm:pt modelId="{0275ADE5-C733-4016-8CC6-D9DA26E68204}" type="pres">
      <dgm:prSet presAssocID="{CCECBB51-A010-45DC-939F-EBFF975A6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992EAA2-C0EC-465D-AC87-4A869FCD55AC}" type="pres">
      <dgm:prSet presAssocID="{D6099BEE-04AE-47F3-A22D-B399B9516240}" presName="parentLin" presStyleCnt="0"/>
      <dgm:spPr/>
    </dgm:pt>
    <dgm:pt modelId="{E18E70D0-80ED-4421-B252-F23C9375C22C}" type="pres">
      <dgm:prSet presAssocID="{D6099BEE-04AE-47F3-A22D-B399B9516240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30A504FD-783E-48B7-AE63-E2136AF44452}" type="pres">
      <dgm:prSet presAssocID="{D6099BEE-04AE-47F3-A22D-B399B95162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D16566-5AE9-4158-B34A-5618B598D636}" type="pres">
      <dgm:prSet presAssocID="{D6099BEE-04AE-47F3-A22D-B399B9516240}" presName="negativeSpace" presStyleCnt="0"/>
      <dgm:spPr/>
    </dgm:pt>
    <dgm:pt modelId="{299A29B9-0C35-4723-BDF1-469CCAE9AF2E}" type="pres">
      <dgm:prSet presAssocID="{D6099BEE-04AE-47F3-A22D-B399B951624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0CD0E2-51BC-4CDE-93FF-AAC108000EF3}" type="pres">
      <dgm:prSet presAssocID="{D4D061DE-314C-4B23-A717-3DF9DBB673B9}" presName="spaceBetweenRectangles" presStyleCnt="0"/>
      <dgm:spPr/>
    </dgm:pt>
    <dgm:pt modelId="{EA141C8B-6899-4ACB-BAF7-790B2B6B34A7}" type="pres">
      <dgm:prSet presAssocID="{E69E1E61-D6E4-47A6-84DE-F248DBF308D4}" presName="parentLin" presStyleCnt="0"/>
      <dgm:spPr/>
    </dgm:pt>
    <dgm:pt modelId="{D5CC5D34-CEB3-44ED-B421-807451FFA837}" type="pres">
      <dgm:prSet presAssocID="{E69E1E61-D6E4-47A6-84DE-F248DBF308D4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2915ABA2-859A-4932-9175-195A61D03194}" type="pres">
      <dgm:prSet presAssocID="{E69E1E61-D6E4-47A6-84DE-F248DBF308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EBF071-41F9-4B3C-AD4B-7572B1211154}" type="pres">
      <dgm:prSet presAssocID="{E69E1E61-D6E4-47A6-84DE-F248DBF308D4}" presName="negativeSpace" presStyleCnt="0"/>
      <dgm:spPr/>
    </dgm:pt>
    <dgm:pt modelId="{0B24004E-559A-4BE9-B9DE-9976C5D7DB09}" type="pres">
      <dgm:prSet presAssocID="{E69E1E61-D6E4-47A6-84DE-F248DBF308D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0BD855-5C8A-4EDC-BF1C-D8DE64A9D382}" type="presOf" srcId="{E69E1E61-D6E4-47A6-84DE-F248DBF308D4}" destId="{D5CC5D34-CEB3-44ED-B421-807451FFA837}" srcOrd="0" destOrd="0" presId="urn:microsoft.com/office/officeart/2005/8/layout/list1"/>
    <dgm:cxn modelId="{4A9B4CDE-4898-46BF-8B6F-BFE93DA0200D}" srcId="{CCECBB51-A010-45DC-939F-EBFF975A640B}" destId="{D6099BEE-04AE-47F3-A22D-B399B9516240}" srcOrd="0" destOrd="0" parTransId="{1DD30CC6-2002-4359-8CCC-FBB964AD1DD6}" sibTransId="{D4D061DE-314C-4B23-A717-3DF9DBB673B9}"/>
    <dgm:cxn modelId="{0D21355D-19ED-4632-84CE-734AA687C37D}" srcId="{E69E1E61-D6E4-47A6-84DE-F248DBF308D4}" destId="{6FDD8DCF-5196-403F-9243-98F18601EE38}" srcOrd="0" destOrd="0" parTransId="{DB5D8E25-3D44-4C58-BE90-59D0E59DA138}" sibTransId="{81A2B8B4-AD75-40AD-9B98-104C85BF0C14}"/>
    <dgm:cxn modelId="{CBFDDBA2-D610-4070-B8C5-40B8A77093A6}" srcId="{D6099BEE-04AE-47F3-A22D-B399B9516240}" destId="{2087E152-1D33-4C9B-A495-7FEAF0269F74}" srcOrd="0" destOrd="0" parTransId="{9F45562F-887C-4FFF-9700-27EE928E8B48}" sibTransId="{6F6FCE91-67CE-47D8-93A3-ADB7DFA38BEA}"/>
    <dgm:cxn modelId="{F532BF0B-8F31-41D0-9350-E830119893DB}" type="presOf" srcId="{E69E1E61-D6E4-47A6-84DE-F248DBF308D4}" destId="{2915ABA2-859A-4932-9175-195A61D03194}" srcOrd="1" destOrd="0" presId="urn:microsoft.com/office/officeart/2005/8/layout/list1"/>
    <dgm:cxn modelId="{5EDE150B-744B-40DA-9C4E-5D847B1E5B0D}" type="presOf" srcId="{2087E152-1D33-4C9B-A495-7FEAF0269F74}" destId="{299A29B9-0C35-4723-BDF1-469CCAE9AF2E}" srcOrd="0" destOrd="0" presId="urn:microsoft.com/office/officeart/2005/8/layout/list1"/>
    <dgm:cxn modelId="{970CB528-77EA-4F7C-A801-40CE0A869A93}" srcId="{CCECBB51-A010-45DC-939F-EBFF975A640B}" destId="{E69E1E61-D6E4-47A6-84DE-F248DBF308D4}" srcOrd="1" destOrd="0" parTransId="{266E783B-6B1A-45EC-A3D3-FD345BB0AB7D}" sibTransId="{6E87BD63-553F-4505-BAE6-8EEA1D09237D}"/>
    <dgm:cxn modelId="{BFFFB39F-1108-4316-B962-6D74D135D812}" type="presOf" srcId="{6FDD8DCF-5196-403F-9243-98F18601EE38}" destId="{0B24004E-559A-4BE9-B9DE-9976C5D7DB09}" srcOrd="0" destOrd="0" presId="urn:microsoft.com/office/officeart/2005/8/layout/list1"/>
    <dgm:cxn modelId="{D31A2027-AE08-4AA5-A68C-C78403C3158D}" type="presOf" srcId="{D6099BEE-04AE-47F3-A22D-B399B9516240}" destId="{30A504FD-783E-48B7-AE63-E2136AF44452}" srcOrd="1" destOrd="0" presId="urn:microsoft.com/office/officeart/2005/8/layout/list1"/>
    <dgm:cxn modelId="{29C2B3C8-AC9F-4012-B78D-A4C4FFCF45C5}" type="presOf" srcId="{CCECBB51-A010-45DC-939F-EBFF975A640B}" destId="{0275ADE5-C733-4016-8CC6-D9DA26E68204}" srcOrd="0" destOrd="0" presId="urn:microsoft.com/office/officeart/2005/8/layout/list1"/>
    <dgm:cxn modelId="{58F54544-894D-4969-99F6-09516744F497}" type="presOf" srcId="{D6099BEE-04AE-47F3-A22D-B399B9516240}" destId="{E18E70D0-80ED-4421-B252-F23C9375C22C}" srcOrd="0" destOrd="0" presId="urn:microsoft.com/office/officeart/2005/8/layout/list1"/>
    <dgm:cxn modelId="{6BAAD807-832E-4708-95B0-ACDAE7E8CF8F}" type="presParOf" srcId="{0275ADE5-C733-4016-8CC6-D9DA26E68204}" destId="{8992EAA2-C0EC-465D-AC87-4A869FCD55AC}" srcOrd="0" destOrd="0" presId="urn:microsoft.com/office/officeart/2005/8/layout/list1"/>
    <dgm:cxn modelId="{E9350047-B02F-4CA9-8155-A8DA9FE48976}" type="presParOf" srcId="{8992EAA2-C0EC-465D-AC87-4A869FCD55AC}" destId="{E18E70D0-80ED-4421-B252-F23C9375C22C}" srcOrd="0" destOrd="0" presId="urn:microsoft.com/office/officeart/2005/8/layout/list1"/>
    <dgm:cxn modelId="{059AB79C-ADF5-4FA5-8231-1E56CA9CED10}" type="presParOf" srcId="{8992EAA2-C0EC-465D-AC87-4A869FCD55AC}" destId="{30A504FD-783E-48B7-AE63-E2136AF44452}" srcOrd="1" destOrd="0" presId="urn:microsoft.com/office/officeart/2005/8/layout/list1"/>
    <dgm:cxn modelId="{668FEC9A-8B35-49E6-9200-9B8820C11F36}" type="presParOf" srcId="{0275ADE5-C733-4016-8CC6-D9DA26E68204}" destId="{17D16566-5AE9-4158-B34A-5618B598D636}" srcOrd="1" destOrd="0" presId="urn:microsoft.com/office/officeart/2005/8/layout/list1"/>
    <dgm:cxn modelId="{B231F471-190E-464B-A777-FA3CDF652595}" type="presParOf" srcId="{0275ADE5-C733-4016-8CC6-D9DA26E68204}" destId="{299A29B9-0C35-4723-BDF1-469CCAE9AF2E}" srcOrd="2" destOrd="0" presId="urn:microsoft.com/office/officeart/2005/8/layout/list1"/>
    <dgm:cxn modelId="{ED218342-8789-4585-9C06-5F22A5C343E6}" type="presParOf" srcId="{0275ADE5-C733-4016-8CC6-D9DA26E68204}" destId="{C00CD0E2-51BC-4CDE-93FF-AAC108000EF3}" srcOrd="3" destOrd="0" presId="urn:microsoft.com/office/officeart/2005/8/layout/list1"/>
    <dgm:cxn modelId="{F1C2726C-6466-4F44-8BAF-9E61992F2F95}" type="presParOf" srcId="{0275ADE5-C733-4016-8CC6-D9DA26E68204}" destId="{EA141C8B-6899-4ACB-BAF7-790B2B6B34A7}" srcOrd="4" destOrd="0" presId="urn:microsoft.com/office/officeart/2005/8/layout/list1"/>
    <dgm:cxn modelId="{B5094478-7F53-4DEB-B7E2-D633D5BD18E1}" type="presParOf" srcId="{EA141C8B-6899-4ACB-BAF7-790B2B6B34A7}" destId="{D5CC5D34-CEB3-44ED-B421-807451FFA837}" srcOrd="0" destOrd="0" presId="urn:microsoft.com/office/officeart/2005/8/layout/list1"/>
    <dgm:cxn modelId="{46DC1D3F-2263-4E01-A34A-6B3E9C9A0E91}" type="presParOf" srcId="{EA141C8B-6899-4ACB-BAF7-790B2B6B34A7}" destId="{2915ABA2-859A-4932-9175-195A61D03194}" srcOrd="1" destOrd="0" presId="urn:microsoft.com/office/officeart/2005/8/layout/list1"/>
    <dgm:cxn modelId="{074E1FBD-E582-4ECC-8C44-8F02D0928EBA}" type="presParOf" srcId="{0275ADE5-C733-4016-8CC6-D9DA26E68204}" destId="{E4EBF071-41F9-4B3C-AD4B-7572B1211154}" srcOrd="5" destOrd="0" presId="urn:microsoft.com/office/officeart/2005/8/layout/list1"/>
    <dgm:cxn modelId="{9244EEE5-60EA-4A3C-9107-08E44AC9F09A}" type="presParOf" srcId="{0275ADE5-C733-4016-8CC6-D9DA26E68204}" destId="{0B24004E-559A-4BE9-B9DE-9976C5D7DB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E8D088-5964-45D8-95EB-4ABE17D6EF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F9AC58C-70D8-40D7-AC60-2DDD639D5D71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基础用药方案</a:t>
          </a:r>
          <a:endParaRPr lang="zh-CN" altLang="en-US" dirty="0"/>
        </a:p>
      </dgm:t>
    </dgm:pt>
    <dgm:pt modelId="{DA55A1FE-C406-4DF3-ABD3-CF4EE607761C}" type="parTrans" cxnId="{E97A767E-39E4-4318-9BE0-F87156A7CCD5}">
      <dgm:prSet/>
      <dgm:spPr/>
      <dgm:t>
        <a:bodyPr/>
        <a:lstStyle/>
        <a:p>
          <a:endParaRPr lang="zh-CN" altLang="en-US"/>
        </a:p>
      </dgm:t>
    </dgm:pt>
    <dgm:pt modelId="{0E865806-DB19-43CB-9DAC-A4F17B300A73}" type="sibTrans" cxnId="{E97A767E-39E4-4318-9BE0-F87156A7CCD5}">
      <dgm:prSet/>
      <dgm:spPr/>
      <dgm:t>
        <a:bodyPr/>
        <a:lstStyle/>
        <a:p>
          <a:endParaRPr lang="zh-CN" altLang="en-US"/>
        </a:p>
      </dgm:t>
    </dgm:pt>
    <dgm:pt modelId="{62282041-98FF-4172-88A1-A78E04108E43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减少烟尘接触</a:t>
          </a:r>
          <a:endParaRPr lang="zh-CN" altLang="en-US" dirty="0"/>
        </a:p>
      </dgm:t>
    </dgm:pt>
    <dgm:pt modelId="{0A589855-A7B0-4565-B004-FDCF97FAE67E}" type="parTrans" cxnId="{5C4E7338-1E65-4F0B-9265-660E95B97B56}">
      <dgm:prSet/>
      <dgm:spPr/>
      <dgm:t>
        <a:bodyPr/>
        <a:lstStyle/>
        <a:p>
          <a:endParaRPr lang="zh-CN" altLang="en-US"/>
        </a:p>
      </dgm:t>
    </dgm:pt>
    <dgm:pt modelId="{7CD15B8B-DB3E-4E53-A46E-088CC30AE9BF}" type="sibTrans" cxnId="{5C4E7338-1E65-4F0B-9265-660E95B97B56}">
      <dgm:prSet/>
      <dgm:spPr/>
      <dgm:t>
        <a:bodyPr/>
        <a:lstStyle/>
        <a:p>
          <a:endParaRPr lang="zh-CN" altLang="en-US"/>
        </a:p>
      </dgm:t>
    </dgm:pt>
    <dgm:pt modelId="{AEFC0018-E50F-48DC-BC8E-9427F4FBD6E7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教导并督促腹式呼吸</a:t>
          </a:r>
          <a:endParaRPr lang="zh-CN" altLang="en-US" dirty="0"/>
        </a:p>
      </dgm:t>
    </dgm:pt>
    <dgm:pt modelId="{C23B7515-FD7C-4889-9061-C15795D2E387}" type="parTrans" cxnId="{BE27DC3A-0EF1-4043-A1EA-9EDDED52551E}">
      <dgm:prSet/>
      <dgm:spPr/>
      <dgm:t>
        <a:bodyPr/>
        <a:lstStyle/>
        <a:p>
          <a:endParaRPr lang="zh-CN" altLang="en-US"/>
        </a:p>
      </dgm:t>
    </dgm:pt>
    <dgm:pt modelId="{FB09F64E-9376-4EAF-A34B-371E57116FC2}" type="sibTrans" cxnId="{BE27DC3A-0EF1-4043-A1EA-9EDDED52551E}">
      <dgm:prSet/>
      <dgm:spPr/>
      <dgm:t>
        <a:bodyPr/>
        <a:lstStyle/>
        <a:p>
          <a:endParaRPr lang="zh-CN" altLang="en-US"/>
        </a:p>
      </dgm:t>
    </dgm:pt>
    <dgm:pt modelId="{BC15829A-80CC-4735-8D60-3C9A12C8FC95}">
      <dgm:prSet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161A2128-5B1B-4D9C-9D9E-871B3E99CA18}" type="parTrans" cxnId="{81E3CF42-D8B4-441F-B69A-42BFEBE2152B}">
      <dgm:prSet/>
      <dgm:spPr/>
      <dgm:t>
        <a:bodyPr/>
        <a:lstStyle/>
        <a:p>
          <a:endParaRPr lang="zh-CN" altLang="en-US"/>
        </a:p>
      </dgm:t>
    </dgm:pt>
    <dgm:pt modelId="{E4A5C9D2-2D73-4F90-8586-C2C90F867EA3}" type="sibTrans" cxnId="{81E3CF42-D8B4-441F-B69A-42BFEBE2152B}">
      <dgm:prSet/>
      <dgm:spPr/>
      <dgm:t>
        <a:bodyPr/>
        <a:lstStyle/>
        <a:p>
          <a:endParaRPr lang="zh-CN" altLang="en-US"/>
        </a:p>
      </dgm:t>
    </dgm:pt>
    <dgm:pt modelId="{8225983D-7FAB-4C7B-AE9E-B4A4D31DCBB4}">
      <dgm:prSet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适当锻炼</a:t>
          </a:r>
          <a:endParaRPr lang="en-US" altLang="zh-CN" b="1" dirty="0" smtClean="0">
            <a:latin typeface="黑体" pitchFamily="49" charset="-122"/>
            <a:ea typeface="黑体" pitchFamily="49" charset="-122"/>
          </a:endParaRPr>
        </a:p>
      </dgm:t>
    </dgm:pt>
    <dgm:pt modelId="{4228826D-724B-4643-A58B-67A804FAD72A}" type="parTrans" cxnId="{FE202331-FE4C-449B-98A5-4881ED9A5298}">
      <dgm:prSet/>
      <dgm:spPr/>
      <dgm:t>
        <a:bodyPr/>
        <a:lstStyle/>
        <a:p>
          <a:endParaRPr lang="zh-CN" altLang="en-US"/>
        </a:p>
      </dgm:t>
    </dgm:pt>
    <dgm:pt modelId="{1CE73FA8-DF57-466E-B983-8BEC1C30EF7D}" type="sibTrans" cxnId="{FE202331-FE4C-449B-98A5-4881ED9A5298}">
      <dgm:prSet/>
      <dgm:spPr/>
      <dgm:t>
        <a:bodyPr/>
        <a:lstStyle/>
        <a:p>
          <a:endParaRPr lang="zh-CN" altLang="en-US"/>
        </a:p>
      </dgm:t>
    </dgm:pt>
    <dgm:pt modelId="{F17454A8-EAB1-47F3-9F93-AB32310D1AEC}">
      <dgm:prSet/>
      <dgm:spPr/>
      <dgm:t>
        <a:bodyPr/>
        <a:lstStyle/>
        <a:p>
          <a:r>
            <a:rPr lang="zh-CN" altLang="en-US" b="1" smtClean="0">
              <a:latin typeface="黑体" pitchFamily="49" charset="-122"/>
              <a:ea typeface="黑体" pitchFamily="49" charset="-122"/>
            </a:rPr>
            <a:t>家庭氧疗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8B0D4403-4FAF-4659-A2E9-BE2C5CCA7EC1}" type="parTrans" cxnId="{0C0409E1-E753-4199-B57E-78762B3D2A50}">
      <dgm:prSet/>
      <dgm:spPr/>
      <dgm:t>
        <a:bodyPr/>
        <a:lstStyle/>
        <a:p>
          <a:endParaRPr lang="zh-CN" altLang="en-US"/>
        </a:p>
      </dgm:t>
    </dgm:pt>
    <dgm:pt modelId="{BA84A847-6F54-44B5-ADD3-4628AD7EA45B}" type="sibTrans" cxnId="{0C0409E1-E753-4199-B57E-78762B3D2A50}">
      <dgm:prSet/>
      <dgm:spPr/>
      <dgm:t>
        <a:bodyPr/>
        <a:lstStyle/>
        <a:p>
          <a:endParaRPr lang="zh-CN" altLang="en-US"/>
        </a:p>
      </dgm:t>
    </dgm:pt>
    <dgm:pt modelId="{E2D39867-817F-47C6-A713-8C0D6135B3FB}">
      <dgm:prSet/>
      <dgm:spPr/>
      <dgm:t>
        <a:bodyPr/>
        <a:lstStyle/>
        <a:p>
          <a:r>
            <a:rPr lang="zh-CN" altLang="en-US" b="1" smtClean="0">
              <a:latin typeface="黑体" pitchFamily="49" charset="-122"/>
              <a:ea typeface="黑体" pitchFamily="49" charset="-122"/>
            </a:rPr>
            <a:t>建议定期随访</a:t>
          </a:r>
          <a:endParaRPr lang="en-US" altLang="zh-CN" b="1" dirty="0">
            <a:latin typeface="黑体" pitchFamily="49" charset="-122"/>
            <a:ea typeface="黑体" pitchFamily="49" charset="-122"/>
          </a:endParaRPr>
        </a:p>
      </dgm:t>
    </dgm:pt>
    <dgm:pt modelId="{3F07CA92-085D-412B-B567-1198AC7854DF}" type="parTrans" cxnId="{9D0FE0AC-4452-4094-8AAB-478FCFAB5E59}">
      <dgm:prSet/>
      <dgm:spPr/>
      <dgm:t>
        <a:bodyPr/>
        <a:lstStyle/>
        <a:p>
          <a:endParaRPr lang="zh-CN" altLang="en-US"/>
        </a:p>
      </dgm:t>
    </dgm:pt>
    <dgm:pt modelId="{E470D3FF-2554-4AB1-81F3-4A305714B106}" type="sibTrans" cxnId="{9D0FE0AC-4452-4094-8AAB-478FCFAB5E59}">
      <dgm:prSet/>
      <dgm:spPr/>
      <dgm:t>
        <a:bodyPr/>
        <a:lstStyle/>
        <a:p>
          <a:endParaRPr lang="zh-CN" altLang="en-US"/>
        </a:p>
      </dgm:t>
    </dgm:pt>
    <dgm:pt modelId="{F896C955-2CD2-430E-95C5-C78FA505E461}" type="pres">
      <dgm:prSet presAssocID="{E7E8D088-5964-45D8-95EB-4ABE17D6EF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08E3A4-4F3A-420D-8E11-132C03789DBA}" type="pres">
      <dgm:prSet presAssocID="{CF9AC58C-70D8-40D7-AC60-2DDD639D5D71}" presName="parentLin" presStyleCnt="0"/>
      <dgm:spPr/>
    </dgm:pt>
    <dgm:pt modelId="{C843D04D-934C-435E-803A-24CABF7843A2}" type="pres">
      <dgm:prSet presAssocID="{CF9AC58C-70D8-40D7-AC60-2DDD639D5D71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34DF6E09-B45E-428A-B5DA-875157DBB8EA}" type="pres">
      <dgm:prSet presAssocID="{CF9AC58C-70D8-40D7-AC60-2DDD639D5D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9AEF88-60CC-431C-954E-85F6F3A97BFE}" type="pres">
      <dgm:prSet presAssocID="{CF9AC58C-70D8-40D7-AC60-2DDD639D5D71}" presName="negativeSpace" presStyleCnt="0"/>
      <dgm:spPr/>
    </dgm:pt>
    <dgm:pt modelId="{E6DE03A5-4A16-4DA8-B4BF-C5F476803B00}" type="pres">
      <dgm:prSet presAssocID="{CF9AC58C-70D8-40D7-AC60-2DDD639D5D71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B3B8B7-03E9-4150-82C5-18B96612498C}" type="pres">
      <dgm:prSet presAssocID="{0E865806-DB19-43CB-9DAC-A4F17B300A73}" presName="spaceBetweenRectangles" presStyleCnt="0"/>
      <dgm:spPr/>
    </dgm:pt>
    <dgm:pt modelId="{38FC0CEA-EE9A-4C68-9F39-89D2599C638F}" type="pres">
      <dgm:prSet presAssocID="{62282041-98FF-4172-88A1-A78E04108E43}" presName="parentLin" presStyleCnt="0"/>
      <dgm:spPr/>
    </dgm:pt>
    <dgm:pt modelId="{FAB33E57-F1F2-4C28-953F-E5497D16ABDE}" type="pres">
      <dgm:prSet presAssocID="{62282041-98FF-4172-88A1-A78E04108E43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D6D3A18B-E519-4056-AC41-CFD452114735}" type="pres">
      <dgm:prSet presAssocID="{62282041-98FF-4172-88A1-A78E04108E4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4E1567-C2C8-412D-8179-7B6B4F908AC5}" type="pres">
      <dgm:prSet presAssocID="{62282041-98FF-4172-88A1-A78E04108E43}" presName="negativeSpace" presStyleCnt="0"/>
      <dgm:spPr/>
    </dgm:pt>
    <dgm:pt modelId="{3B2F8F0D-8B15-4963-8E38-497CEF96E7EA}" type="pres">
      <dgm:prSet presAssocID="{62282041-98FF-4172-88A1-A78E04108E43}" presName="childText" presStyleLbl="conFgAcc1" presStyleIdx="1" presStyleCnt="6">
        <dgm:presLayoutVars>
          <dgm:bulletEnabled val="1"/>
        </dgm:presLayoutVars>
      </dgm:prSet>
      <dgm:spPr/>
    </dgm:pt>
    <dgm:pt modelId="{13942CFD-B6E0-43D3-B253-49EDD8E027DC}" type="pres">
      <dgm:prSet presAssocID="{7CD15B8B-DB3E-4E53-A46E-088CC30AE9BF}" presName="spaceBetweenRectangles" presStyleCnt="0"/>
      <dgm:spPr/>
    </dgm:pt>
    <dgm:pt modelId="{8EC03A9A-B1AC-46A2-81F7-6DC5BD029B29}" type="pres">
      <dgm:prSet presAssocID="{AEFC0018-E50F-48DC-BC8E-9427F4FBD6E7}" presName="parentLin" presStyleCnt="0"/>
      <dgm:spPr/>
    </dgm:pt>
    <dgm:pt modelId="{E0B8C150-8A2B-4F95-8F1A-0540DBB98869}" type="pres">
      <dgm:prSet presAssocID="{AEFC0018-E50F-48DC-BC8E-9427F4FBD6E7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9242752B-375A-496D-B7E9-8CB034D4D60C}" type="pres">
      <dgm:prSet presAssocID="{AEFC0018-E50F-48DC-BC8E-9427F4FBD6E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C838AD-63E6-4384-AF7A-7F687E45D62B}" type="pres">
      <dgm:prSet presAssocID="{AEFC0018-E50F-48DC-BC8E-9427F4FBD6E7}" presName="negativeSpace" presStyleCnt="0"/>
      <dgm:spPr/>
    </dgm:pt>
    <dgm:pt modelId="{2B1F1687-9F4E-48AA-ACEF-9A8AB0080D66}" type="pres">
      <dgm:prSet presAssocID="{AEFC0018-E50F-48DC-BC8E-9427F4FBD6E7}" presName="childText" presStyleLbl="conFgAcc1" presStyleIdx="2" presStyleCnt="6">
        <dgm:presLayoutVars>
          <dgm:bulletEnabled val="1"/>
        </dgm:presLayoutVars>
      </dgm:prSet>
      <dgm:spPr/>
    </dgm:pt>
    <dgm:pt modelId="{C7B98857-0EFB-42B6-A621-9BE9B5C40E11}" type="pres">
      <dgm:prSet presAssocID="{FB09F64E-9376-4EAF-A34B-371E57116FC2}" presName="spaceBetweenRectangles" presStyleCnt="0"/>
      <dgm:spPr/>
    </dgm:pt>
    <dgm:pt modelId="{7E5D4777-7DA1-403D-B667-A3708EC2E718}" type="pres">
      <dgm:prSet presAssocID="{8225983D-7FAB-4C7B-AE9E-B4A4D31DCBB4}" presName="parentLin" presStyleCnt="0"/>
      <dgm:spPr/>
    </dgm:pt>
    <dgm:pt modelId="{583E7B1B-C352-429A-A3C5-D32A75CABE7A}" type="pres">
      <dgm:prSet presAssocID="{8225983D-7FAB-4C7B-AE9E-B4A4D31DCBB4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3754CCE5-7E6E-447B-8EDE-3ED01DB1FC18}" type="pres">
      <dgm:prSet presAssocID="{8225983D-7FAB-4C7B-AE9E-B4A4D31DCBB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A776B9-3275-4FEC-8DEA-C21E93D09DAD}" type="pres">
      <dgm:prSet presAssocID="{8225983D-7FAB-4C7B-AE9E-B4A4D31DCBB4}" presName="negativeSpace" presStyleCnt="0"/>
      <dgm:spPr/>
    </dgm:pt>
    <dgm:pt modelId="{A99FDDBE-0692-4C35-AF47-5809B80BED37}" type="pres">
      <dgm:prSet presAssocID="{8225983D-7FAB-4C7B-AE9E-B4A4D31DCBB4}" presName="childText" presStyleLbl="conFgAcc1" presStyleIdx="3" presStyleCnt="6">
        <dgm:presLayoutVars>
          <dgm:bulletEnabled val="1"/>
        </dgm:presLayoutVars>
      </dgm:prSet>
      <dgm:spPr/>
    </dgm:pt>
    <dgm:pt modelId="{64292BD1-ADB9-453F-A860-4B0962484927}" type="pres">
      <dgm:prSet presAssocID="{1CE73FA8-DF57-466E-B983-8BEC1C30EF7D}" presName="spaceBetweenRectangles" presStyleCnt="0"/>
      <dgm:spPr/>
    </dgm:pt>
    <dgm:pt modelId="{1887D571-049B-4F14-B743-50826F6270CF}" type="pres">
      <dgm:prSet presAssocID="{F17454A8-EAB1-47F3-9F93-AB32310D1AEC}" presName="parentLin" presStyleCnt="0"/>
      <dgm:spPr/>
    </dgm:pt>
    <dgm:pt modelId="{9B9421FD-5CC9-4FA8-800C-082B11FC649A}" type="pres">
      <dgm:prSet presAssocID="{F17454A8-EAB1-47F3-9F93-AB32310D1AEC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0DBCE503-6F65-4F49-88F9-16165C477496}" type="pres">
      <dgm:prSet presAssocID="{F17454A8-EAB1-47F3-9F93-AB32310D1AE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AAE695-3E21-45CB-9456-332059924A99}" type="pres">
      <dgm:prSet presAssocID="{F17454A8-EAB1-47F3-9F93-AB32310D1AEC}" presName="negativeSpace" presStyleCnt="0"/>
      <dgm:spPr/>
    </dgm:pt>
    <dgm:pt modelId="{753E8AB7-D4A4-4860-8349-12B5A76E52FF}" type="pres">
      <dgm:prSet presAssocID="{F17454A8-EAB1-47F3-9F93-AB32310D1AEC}" presName="childText" presStyleLbl="conFgAcc1" presStyleIdx="4" presStyleCnt="6">
        <dgm:presLayoutVars>
          <dgm:bulletEnabled val="1"/>
        </dgm:presLayoutVars>
      </dgm:prSet>
      <dgm:spPr/>
    </dgm:pt>
    <dgm:pt modelId="{CC0A70B8-0640-4914-A465-37C3F45AD329}" type="pres">
      <dgm:prSet presAssocID="{BA84A847-6F54-44B5-ADD3-4628AD7EA45B}" presName="spaceBetweenRectangles" presStyleCnt="0"/>
      <dgm:spPr/>
    </dgm:pt>
    <dgm:pt modelId="{9F932015-9B49-497A-9EC0-D5124F32478D}" type="pres">
      <dgm:prSet presAssocID="{E2D39867-817F-47C6-A713-8C0D6135B3FB}" presName="parentLin" presStyleCnt="0"/>
      <dgm:spPr/>
    </dgm:pt>
    <dgm:pt modelId="{7ED6C7C4-E66B-45A1-AC9A-75C93F6DB816}" type="pres">
      <dgm:prSet presAssocID="{E2D39867-817F-47C6-A713-8C0D6135B3FB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7A3DA4F0-E90A-475E-BE73-4AD79E0C7CC3}" type="pres">
      <dgm:prSet presAssocID="{E2D39867-817F-47C6-A713-8C0D6135B3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2AD0EA-87B9-4238-9AD1-4D0405B60824}" type="pres">
      <dgm:prSet presAssocID="{E2D39867-817F-47C6-A713-8C0D6135B3FB}" presName="negativeSpace" presStyleCnt="0"/>
      <dgm:spPr/>
    </dgm:pt>
    <dgm:pt modelId="{A04279DD-D106-4F4A-B9CA-5D834176E103}" type="pres">
      <dgm:prSet presAssocID="{E2D39867-817F-47C6-A713-8C0D6135B3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853E18C-FAAB-41BF-A209-8EFB7749495F}" type="presOf" srcId="{8225983D-7FAB-4C7B-AE9E-B4A4D31DCBB4}" destId="{3754CCE5-7E6E-447B-8EDE-3ED01DB1FC18}" srcOrd="1" destOrd="0" presId="urn:microsoft.com/office/officeart/2005/8/layout/list1"/>
    <dgm:cxn modelId="{81E3CF42-D8B4-441F-B69A-42BFEBE2152B}" srcId="{CF9AC58C-70D8-40D7-AC60-2DDD639D5D71}" destId="{BC15829A-80CC-4735-8D60-3C9A12C8FC95}" srcOrd="0" destOrd="0" parTransId="{161A2128-5B1B-4D9C-9D9E-871B3E99CA18}" sibTransId="{E4A5C9D2-2D73-4F90-8586-C2C90F867EA3}"/>
    <dgm:cxn modelId="{7F9F6F29-6171-4209-ADA0-F9B51D3272DB}" type="presOf" srcId="{AEFC0018-E50F-48DC-BC8E-9427F4FBD6E7}" destId="{E0B8C150-8A2B-4F95-8F1A-0540DBB98869}" srcOrd="0" destOrd="0" presId="urn:microsoft.com/office/officeart/2005/8/layout/list1"/>
    <dgm:cxn modelId="{62C5A42D-F909-44D6-9DE5-42B69EB7E13F}" type="presOf" srcId="{AEFC0018-E50F-48DC-BC8E-9427F4FBD6E7}" destId="{9242752B-375A-496D-B7E9-8CB034D4D60C}" srcOrd="1" destOrd="0" presId="urn:microsoft.com/office/officeart/2005/8/layout/list1"/>
    <dgm:cxn modelId="{451D1812-C848-492B-AD4E-7BDCA0BE95BB}" type="presOf" srcId="{62282041-98FF-4172-88A1-A78E04108E43}" destId="{FAB33E57-F1F2-4C28-953F-E5497D16ABDE}" srcOrd="0" destOrd="0" presId="urn:microsoft.com/office/officeart/2005/8/layout/list1"/>
    <dgm:cxn modelId="{C4B35F55-090B-48DC-A750-E793F7630633}" type="presOf" srcId="{BC15829A-80CC-4735-8D60-3C9A12C8FC95}" destId="{E6DE03A5-4A16-4DA8-B4BF-C5F476803B00}" srcOrd="0" destOrd="0" presId="urn:microsoft.com/office/officeart/2005/8/layout/list1"/>
    <dgm:cxn modelId="{22CF68CE-BB6E-419F-8B39-44D75C9FFFD0}" type="presOf" srcId="{F17454A8-EAB1-47F3-9F93-AB32310D1AEC}" destId="{0DBCE503-6F65-4F49-88F9-16165C477496}" srcOrd="1" destOrd="0" presId="urn:microsoft.com/office/officeart/2005/8/layout/list1"/>
    <dgm:cxn modelId="{81F56218-C7AF-4234-9135-8A361842831F}" type="presOf" srcId="{E2D39867-817F-47C6-A713-8C0D6135B3FB}" destId="{7ED6C7C4-E66B-45A1-AC9A-75C93F6DB816}" srcOrd="0" destOrd="0" presId="urn:microsoft.com/office/officeart/2005/8/layout/list1"/>
    <dgm:cxn modelId="{F6CEA9FE-159F-4395-BE96-623EE3F0F88F}" type="presOf" srcId="{E2D39867-817F-47C6-A713-8C0D6135B3FB}" destId="{7A3DA4F0-E90A-475E-BE73-4AD79E0C7CC3}" srcOrd="1" destOrd="0" presId="urn:microsoft.com/office/officeart/2005/8/layout/list1"/>
    <dgm:cxn modelId="{0C0409E1-E753-4199-B57E-78762B3D2A50}" srcId="{E7E8D088-5964-45D8-95EB-4ABE17D6EF39}" destId="{F17454A8-EAB1-47F3-9F93-AB32310D1AEC}" srcOrd="4" destOrd="0" parTransId="{8B0D4403-4FAF-4659-A2E9-BE2C5CCA7EC1}" sibTransId="{BA84A847-6F54-44B5-ADD3-4628AD7EA45B}"/>
    <dgm:cxn modelId="{40DE79C5-C66F-4324-9D53-8D91D176F12E}" type="presOf" srcId="{E7E8D088-5964-45D8-95EB-4ABE17D6EF39}" destId="{F896C955-2CD2-430E-95C5-C78FA505E461}" srcOrd="0" destOrd="0" presId="urn:microsoft.com/office/officeart/2005/8/layout/list1"/>
    <dgm:cxn modelId="{FE202331-FE4C-449B-98A5-4881ED9A5298}" srcId="{E7E8D088-5964-45D8-95EB-4ABE17D6EF39}" destId="{8225983D-7FAB-4C7B-AE9E-B4A4D31DCBB4}" srcOrd="3" destOrd="0" parTransId="{4228826D-724B-4643-A58B-67A804FAD72A}" sibTransId="{1CE73FA8-DF57-466E-B983-8BEC1C30EF7D}"/>
    <dgm:cxn modelId="{D5E14AAB-3BF2-4B9F-ADAC-6B06CF265955}" type="presOf" srcId="{F17454A8-EAB1-47F3-9F93-AB32310D1AEC}" destId="{9B9421FD-5CC9-4FA8-800C-082B11FC649A}" srcOrd="0" destOrd="0" presId="urn:microsoft.com/office/officeart/2005/8/layout/list1"/>
    <dgm:cxn modelId="{E97A767E-39E4-4318-9BE0-F87156A7CCD5}" srcId="{E7E8D088-5964-45D8-95EB-4ABE17D6EF39}" destId="{CF9AC58C-70D8-40D7-AC60-2DDD639D5D71}" srcOrd="0" destOrd="0" parTransId="{DA55A1FE-C406-4DF3-ABD3-CF4EE607761C}" sibTransId="{0E865806-DB19-43CB-9DAC-A4F17B300A73}"/>
    <dgm:cxn modelId="{3B37D5A7-A93E-43D6-8A1D-CC9782FCA7A1}" type="presOf" srcId="{62282041-98FF-4172-88A1-A78E04108E43}" destId="{D6D3A18B-E519-4056-AC41-CFD452114735}" srcOrd="1" destOrd="0" presId="urn:microsoft.com/office/officeart/2005/8/layout/list1"/>
    <dgm:cxn modelId="{5C4E7338-1E65-4F0B-9265-660E95B97B56}" srcId="{E7E8D088-5964-45D8-95EB-4ABE17D6EF39}" destId="{62282041-98FF-4172-88A1-A78E04108E43}" srcOrd="1" destOrd="0" parTransId="{0A589855-A7B0-4565-B004-FDCF97FAE67E}" sibTransId="{7CD15B8B-DB3E-4E53-A46E-088CC30AE9BF}"/>
    <dgm:cxn modelId="{809620BA-5617-4094-82A2-8B0894E64169}" type="presOf" srcId="{CF9AC58C-70D8-40D7-AC60-2DDD639D5D71}" destId="{C843D04D-934C-435E-803A-24CABF7843A2}" srcOrd="0" destOrd="0" presId="urn:microsoft.com/office/officeart/2005/8/layout/list1"/>
    <dgm:cxn modelId="{BE27DC3A-0EF1-4043-A1EA-9EDDED52551E}" srcId="{E7E8D088-5964-45D8-95EB-4ABE17D6EF39}" destId="{AEFC0018-E50F-48DC-BC8E-9427F4FBD6E7}" srcOrd="2" destOrd="0" parTransId="{C23B7515-FD7C-4889-9061-C15795D2E387}" sibTransId="{FB09F64E-9376-4EAF-A34B-371E57116FC2}"/>
    <dgm:cxn modelId="{4B09F4FA-928B-4272-B062-8D2A125C2C5E}" type="presOf" srcId="{8225983D-7FAB-4C7B-AE9E-B4A4D31DCBB4}" destId="{583E7B1B-C352-429A-A3C5-D32A75CABE7A}" srcOrd="0" destOrd="0" presId="urn:microsoft.com/office/officeart/2005/8/layout/list1"/>
    <dgm:cxn modelId="{1B78517E-DEFD-450F-A3D9-FAD73B4AEF4F}" type="presOf" srcId="{CF9AC58C-70D8-40D7-AC60-2DDD639D5D71}" destId="{34DF6E09-B45E-428A-B5DA-875157DBB8EA}" srcOrd="1" destOrd="0" presId="urn:microsoft.com/office/officeart/2005/8/layout/list1"/>
    <dgm:cxn modelId="{9D0FE0AC-4452-4094-8AAB-478FCFAB5E59}" srcId="{E7E8D088-5964-45D8-95EB-4ABE17D6EF39}" destId="{E2D39867-817F-47C6-A713-8C0D6135B3FB}" srcOrd="5" destOrd="0" parTransId="{3F07CA92-085D-412B-B567-1198AC7854DF}" sibTransId="{E470D3FF-2554-4AB1-81F3-4A305714B106}"/>
    <dgm:cxn modelId="{0FCAC757-8C2A-401B-8352-67137F4126BB}" type="presParOf" srcId="{F896C955-2CD2-430E-95C5-C78FA505E461}" destId="{E508E3A4-4F3A-420D-8E11-132C03789DBA}" srcOrd="0" destOrd="0" presId="urn:microsoft.com/office/officeart/2005/8/layout/list1"/>
    <dgm:cxn modelId="{15204435-B4CF-4A64-9A54-87B1D218D1C0}" type="presParOf" srcId="{E508E3A4-4F3A-420D-8E11-132C03789DBA}" destId="{C843D04D-934C-435E-803A-24CABF7843A2}" srcOrd="0" destOrd="0" presId="urn:microsoft.com/office/officeart/2005/8/layout/list1"/>
    <dgm:cxn modelId="{E7F6945E-E990-471B-B21D-5834CDF27B50}" type="presParOf" srcId="{E508E3A4-4F3A-420D-8E11-132C03789DBA}" destId="{34DF6E09-B45E-428A-B5DA-875157DBB8EA}" srcOrd="1" destOrd="0" presId="urn:microsoft.com/office/officeart/2005/8/layout/list1"/>
    <dgm:cxn modelId="{989AD912-5D18-4B08-9B79-077397B88A85}" type="presParOf" srcId="{F896C955-2CD2-430E-95C5-C78FA505E461}" destId="{219AEF88-60CC-431C-954E-85F6F3A97BFE}" srcOrd="1" destOrd="0" presId="urn:microsoft.com/office/officeart/2005/8/layout/list1"/>
    <dgm:cxn modelId="{E294BAE4-7327-4572-8683-41B0D639D42F}" type="presParOf" srcId="{F896C955-2CD2-430E-95C5-C78FA505E461}" destId="{E6DE03A5-4A16-4DA8-B4BF-C5F476803B00}" srcOrd="2" destOrd="0" presId="urn:microsoft.com/office/officeart/2005/8/layout/list1"/>
    <dgm:cxn modelId="{5BA3CBFA-112A-4496-BAD8-9120610E18CF}" type="presParOf" srcId="{F896C955-2CD2-430E-95C5-C78FA505E461}" destId="{C7B3B8B7-03E9-4150-82C5-18B96612498C}" srcOrd="3" destOrd="0" presId="urn:microsoft.com/office/officeart/2005/8/layout/list1"/>
    <dgm:cxn modelId="{07F67B8A-7FCD-4625-8963-AC37A890EA4D}" type="presParOf" srcId="{F896C955-2CD2-430E-95C5-C78FA505E461}" destId="{38FC0CEA-EE9A-4C68-9F39-89D2599C638F}" srcOrd="4" destOrd="0" presId="urn:microsoft.com/office/officeart/2005/8/layout/list1"/>
    <dgm:cxn modelId="{B3F21CD9-EB79-4302-87FD-A7565650DF7F}" type="presParOf" srcId="{38FC0CEA-EE9A-4C68-9F39-89D2599C638F}" destId="{FAB33E57-F1F2-4C28-953F-E5497D16ABDE}" srcOrd="0" destOrd="0" presId="urn:microsoft.com/office/officeart/2005/8/layout/list1"/>
    <dgm:cxn modelId="{D5A8D23B-D1A9-4465-976C-0B79532B910E}" type="presParOf" srcId="{38FC0CEA-EE9A-4C68-9F39-89D2599C638F}" destId="{D6D3A18B-E519-4056-AC41-CFD452114735}" srcOrd="1" destOrd="0" presId="urn:microsoft.com/office/officeart/2005/8/layout/list1"/>
    <dgm:cxn modelId="{A18557F2-79A9-4E91-9D23-09B611AEE594}" type="presParOf" srcId="{F896C955-2CD2-430E-95C5-C78FA505E461}" destId="{144E1567-C2C8-412D-8179-7B6B4F908AC5}" srcOrd="5" destOrd="0" presId="urn:microsoft.com/office/officeart/2005/8/layout/list1"/>
    <dgm:cxn modelId="{EAE239A0-7F53-4D1E-BB23-631606185914}" type="presParOf" srcId="{F896C955-2CD2-430E-95C5-C78FA505E461}" destId="{3B2F8F0D-8B15-4963-8E38-497CEF96E7EA}" srcOrd="6" destOrd="0" presId="urn:microsoft.com/office/officeart/2005/8/layout/list1"/>
    <dgm:cxn modelId="{27552E21-E736-44A0-9FC4-1D4BD629034F}" type="presParOf" srcId="{F896C955-2CD2-430E-95C5-C78FA505E461}" destId="{13942CFD-B6E0-43D3-B253-49EDD8E027DC}" srcOrd="7" destOrd="0" presId="urn:microsoft.com/office/officeart/2005/8/layout/list1"/>
    <dgm:cxn modelId="{929DA977-266B-4AC9-9E6A-D1F45E6E3FB7}" type="presParOf" srcId="{F896C955-2CD2-430E-95C5-C78FA505E461}" destId="{8EC03A9A-B1AC-46A2-81F7-6DC5BD029B29}" srcOrd="8" destOrd="0" presId="urn:microsoft.com/office/officeart/2005/8/layout/list1"/>
    <dgm:cxn modelId="{E462EBFE-E2DF-4DA1-960E-0FB3EEDB49FF}" type="presParOf" srcId="{8EC03A9A-B1AC-46A2-81F7-6DC5BD029B29}" destId="{E0B8C150-8A2B-4F95-8F1A-0540DBB98869}" srcOrd="0" destOrd="0" presId="urn:microsoft.com/office/officeart/2005/8/layout/list1"/>
    <dgm:cxn modelId="{216EFF02-D93E-4112-B43B-7DE75E1C8946}" type="presParOf" srcId="{8EC03A9A-B1AC-46A2-81F7-6DC5BD029B29}" destId="{9242752B-375A-496D-B7E9-8CB034D4D60C}" srcOrd="1" destOrd="0" presId="urn:microsoft.com/office/officeart/2005/8/layout/list1"/>
    <dgm:cxn modelId="{190D2CD1-735B-4CF3-B429-A3390E00ABD8}" type="presParOf" srcId="{F896C955-2CD2-430E-95C5-C78FA505E461}" destId="{EBC838AD-63E6-4384-AF7A-7F687E45D62B}" srcOrd="9" destOrd="0" presId="urn:microsoft.com/office/officeart/2005/8/layout/list1"/>
    <dgm:cxn modelId="{D5904751-F7FE-4862-AE25-3F5213188CDC}" type="presParOf" srcId="{F896C955-2CD2-430E-95C5-C78FA505E461}" destId="{2B1F1687-9F4E-48AA-ACEF-9A8AB0080D66}" srcOrd="10" destOrd="0" presId="urn:microsoft.com/office/officeart/2005/8/layout/list1"/>
    <dgm:cxn modelId="{ABE3987B-16E5-4ACB-BD66-CA8A40B829B7}" type="presParOf" srcId="{F896C955-2CD2-430E-95C5-C78FA505E461}" destId="{C7B98857-0EFB-42B6-A621-9BE9B5C40E11}" srcOrd="11" destOrd="0" presId="urn:microsoft.com/office/officeart/2005/8/layout/list1"/>
    <dgm:cxn modelId="{F5F875F1-5499-485F-A7A4-7A4D42F74A7F}" type="presParOf" srcId="{F896C955-2CD2-430E-95C5-C78FA505E461}" destId="{7E5D4777-7DA1-403D-B667-A3708EC2E718}" srcOrd="12" destOrd="0" presId="urn:microsoft.com/office/officeart/2005/8/layout/list1"/>
    <dgm:cxn modelId="{7C2D0384-D4F6-48CC-80D4-6F1961EB9F51}" type="presParOf" srcId="{7E5D4777-7DA1-403D-B667-A3708EC2E718}" destId="{583E7B1B-C352-429A-A3C5-D32A75CABE7A}" srcOrd="0" destOrd="0" presId="urn:microsoft.com/office/officeart/2005/8/layout/list1"/>
    <dgm:cxn modelId="{3EDC1F76-DBE6-4129-B100-CF5640A9A7A7}" type="presParOf" srcId="{7E5D4777-7DA1-403D-B667-A3708EC2E718}" destId="{3754CCE5-7E6E-447B-8EDE-3ED01DB1FC18}" srcOrd="1" destOrd="0" presId="urn:microsoft.com/office/officeart/2005/8/layout/list1"/>
    <dgm:cxn modelId="{E8E86574-609F-4B45-8A54-978EC0BDA3E0}" type="presParOf" srcId="{F896C955-2CD2-430E-95C5-C78FA505E461}" destId="{78A776B9-3275-4FEC-8DEA-C21E93D09DAD}" srcOrd="13" destOrd="0" presId="urn:microsoft.com/office/officeart/2005/8/layout/list1"/>
    <dgm:cxn modelId="{EFAF5E18-E234-4051-A5E6-D49366429BD8}" type="presParOf" srcId="{F896C955-2CD2-430E-95C5-C78FA505E461}" destId="{A99FDDBE-0692-4C35-AF47-5809B80BED37}" srcOrd="14" destOrd="0" presId="urn:microsoft.com/office/officeart/2005/8/layout/list1"/>
    <dgm:cxn modelId="{B72A81BA-71AE-4872-BE4B-8D70037A4347}" type="presParOf" srcId="{F896C955-2CD2-430E-95C5-C78FA505E461}" destId="{64292BD1-ADB9-453F-A860-4B0962484927}" srcOrd="15" destOrd="0" presId="urn:microsoft.com/office/officeart/2005/8/layout/list1"/>
    <dgm:cxn modelId="{3DD8ED50-E2BF-4A47-9EAD-42D60A5B316D}" type="presParOf" srcId="{F896C955-2CD2-430E-95C5-C78FA505E461}" destId="{1887D571-049B-4F14-B743-50826F6270CF}" srcOrd="16" destOrd="0" presId="urn:microsoft.com/office/officeart/2005/8/layout/list1"/>
    <dgm:cxn modelId="{D3653EC8-F808-4CC6-8679-972B913FE2F1}" type="presParOf" srcId="{1887D571-049B-4F14-B743-50826F6270CF}" destId="{9B9421FD-5CC9-4FA8-800C-082B11FC649A}" srcOrd="0" destOrd="0" presId="urn:microsoft.com/office/officeart/2005/8/layout/list1"/>
    <dgm:cxn modelId="{10497849-F7A7-4072-9AF5-74ED7CF3A223}" type="presParOf" srcId="{1887D571-049B-4F14-B743-50826F6270CF}" destId="{0DBCE503-6F65-4F49-88F9-16165C477496}" srcOrd="1" destOrd="0" presId="urn:microsoft.com/office/officeart/2005/8/layout/list1"/>
    <dgm:cxn modelId="{748E558D-797C-400E-AE4A-4041BCA30D73}" type="presParOf" srcId="{F896C955-2CD2-430E-95C5-C78FA505E461}" destId="{82AAE695-3E21-45CB-9456-332059924A99}" srcOrd="17" destOrd="0" presId="urn:microsoft.com/office/officeart/2005/8/layout/list1"/>
    <dgm:cxn modelId="{3880D529-92EE-4D58-AC26-3EBE49E54F72}" type="presParOf" srcId="{F896C955-2CD2-430E-95C5-C78FA505E461}" destId="{753E8AB7-D4A4-4860-8349-12B5A76E52FF}" srcOrd="18" destOrd="0" presId="urn:microsoft.com/office/officeart/2005/8/layout/list1"/>
    <dgm:cxn modelId="{6DA496A4-67BE-46ED-9B79-8EDE17B7676F}" type="presParOf" srcId="{F896C955-2CD2-430E-95C5-C78FA505E461}" destId="{CC0A70B8-0640-4914-A465-37C3F45AD329}" srcOrd="19" destOrd="0" presId="urn:microsoft.com/office/officeart/2005/8/layout/list1"/>
    <dgm:cxn modelId="{C3762B51-2899-4D40-960E-EFAC1DC02341}" type="presParOf" srcId="{F896C955-2CD2-430E-95C5-C78FA505E461}" destId="{9F932015-9B49-497A-9EC0-D5124F32478D}" srcOrd="20" destOrd="0" presId="urn:microsoft.com/office/officeart/2005/8/layout/list1"/>
    <dgm:cxn modelId="{63D24D59-DCD3-4A2E-B7E7-319AD2600C80}" type="presParOf" srcId="{9F932015-9B49-497A-9EC0-D5124F32478D}" destId="{7ED6C7C4-E66B-45A1-AC9A-75C93F6DB816}" srcOrd="0" destOrd="0" presId="urn:microsoft.com/office/officeart/2005/8/layout/list1"/>
    <dgm:cxn modelId="{943E5E14-E70E-4491-8103-C7A209B23C9F}" type="presParOf" srcId="{9F932015-9B49-497A-9EC0-D5124F32478D}" destId="{7A3DA4F0-E90A-475E-BE73-4AD79E0C7CC3}" srcOrd="1" destOrd="0" presId="urn:microsoft.com/office/officeart/2005/8/layout/list1"/>
    <dgm:cxn modelId="{975CC96F-550C-4C3E-A0DA-A77BD22381FB}" type="presParOf" srcId="{F896C955-2CD2-430E-95C5-C78FA505E461}" destId="{6F2AD0EA-87B9-4238-9AD1-4D0405B60824}" srcOrd="21" destOrd="0" presId="urn:microsoft.com/office/officeart/2005/8/layout/list1"/>
    <dgm:cxn modelId="{4B5AC58B-FBDE-4FAE-8DA7-E9ADF9D0387D}" type="presParOf" srcId="{F896C955-2CD2-430E-95C5-C78FA505E461}" destId="{A04279DD-D106-4F4A-B9CA-5D834176E10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0D297-2228-471E-AF34-3FEF5C24389C}">
      <dsp:nvSpPr>
        <dsp:cNvPr id="0" name=""/>
        <dsp:cNvSpPr/>
      </dsp:nvSpPr>
      <dsp:spPr>
        <a:xfrm>
          <a:off x="0" y="339321"/>
          <a:ext cx="347413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31" tIns="291592" rIns="26963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 smtClean="0">
              <a:solidFill>
                <a:srgbClr val="FF0000"/>
              </a:solidFill>
              <a:latin typeface="+mn-ea"/>
              <a:cs typeface="Arial" pitchFamily="34" charset="0"/>
            </a:rPr>
            <a:t>吸入支气管舒张药后</a:t>
          </a:r>
          <a:r>
            <a:rPr lang="en-US" altLang="zh-CN" sz="1400" b="1" kern="1200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FEV</a:t>
          </a:r>
          <a:r>
            <a:rPr lang="en-US" altLang="zh-CN" sz="1400" b="1" kern="1200" baseline="-25000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1</a:t>
          </a:r>
          <a:r>
            <a:rPr lang="en-US" altLang="zh-CN" sz="1400" b="1" kern="1200" dirty="0" smtClean="0">
              <a:solidFill>
                <a:srgbClr val="FF0000"/>
              </a:solidFill>
              <a:latin typeface="+mn-ea"/>
              <a:cs typeface="Arial" pitchFamily="34" charset="0"/>
            </a:rPr>
            <a:t>/</a:t>
          </a:r>
          <a:r>
            <a:rPr lang="en-US" altLang="zh-CN" sz="1400" b="1" kern="1200" dirty="0" err="1" smtClean="0">
              <a:solidFill>
                <a:srgbClr val="FF0000"/>
              </a:solidFill>
              <a:latin typeface="+mn-ea"/>
              <a:cs typeface="Arial" pitchFamily="34" charset="0"/>
            </a:rPr>
            <a:t>FVC</a:t>
          </a:r>
          <a:r>
            <a:rPr lang="en-US" altLang="zh-CN" sz="1400" b="1" kern="1200" dirty="0" smtClean="0">
              <a:solidFill>
                <a:srgbClr val="FF0000"/>
              </a:solidFill>
              <a:latin typeface="+mn-ea"/>
              <a:cs typeface="Arial" pitchFamily="34" charset="0"/>
            </a:rPr>
            <a:t> &lt;70%</a:t>
          </a:r>
          <a:r>
            <a:rPr lang="zh-CN" altLang="en-US" sz="1400" b="1" kern="1200" dirty="0" smtClean="0">
              <a:solidFill>
                <a:srgbClr val="FF0000"/>
              </a:solidFill>
              <a:latin typeface="+mn-ea"/>
              <a:cs typeface="Arial" pitchFamily="34" charset="0"/>
            </a:rPr>
            <a:t>，即明确存在持续的气流受限</a:t>
          </a:r>
          <a:endParaRPr lang="zh-CN" altLang="en-US" sz="1400" kern="1200" dirty="0"/>
        </a:p>
      </dsp:txBody>
      <dsp:txXfrm>
        <a:off x="0" y="339321"/>
        <a:ext cx="3474132" cy="793800"/>
      </dsp:txXfrm>
    </dsp:sp>
    <dsp:sp modelId="{2BE87700-FF48-4317-8242-DF3848964F27}">
      <dsp:nvSpPr>
        <dsp:cNvPr id="0" name=""/>
        <dsp:cNvSpPr/>
      </dsp:nvSpPr>
      <dsp:spPr>
        <a:xfrm>
          <a:off x="173706" y="132681"/>
          <a:ext cx="243189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20" tIns="0" rIns="919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cs typeface="Arial" pitchFamily="34" charset="0"/>
            </a:rPr>
            <a:t>慢阻肺诊断的必备条件</a:t>
          </a:r>
          <a:endParaRPr lang="zh-CN" altLang="en-US" sz="1400" kern="1200" dirty="0"/>
        </a:p>
      </dsp:txBody>
      <dsp:txXfrm>
        <a:off x="193881" y="152856"/>
        <a:ext cx="2391542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31754-7922-4BE1-B4D5-10C4E01BAF52}">
      <dsp:nvSpPr>
        <dsp:cNvPr id="0" name=""/>
        <dsp:cNvSpPr/>
      </dsp:nvSpPr>
      <dsp:spPr>
        <a:xfrm>
          <a:off x="0" y="238220"/>
          <a:ext cx="45365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333248" rIns="3520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238220"/>
        <a:ext cx="4536504" cy="630000"/>
      </dsp:txXfrm>
    </dsp:sp>
    <dsp:sp modelId="{7E9DBD45-AF98-4329-BA26-1877FEC44588}">
      <dsp:nvSpPr>
        <dsp:cNvPr id="0" name=""/>
        <dsp:cNvSpPr/>
      </dsp:nvSpPr>
      <dsp:spPr>
        <a:xfrm>
          <a:off x="226825" y="2060"/>
          <a:ext cx="31755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舒张支气管</a:t>
          </a:r>
          <a:endParaRPr lang="zh-CN" altLang="en-US" sz="1400" kern="1200" dirty="0"/>
        </a:p>
      </dsp:txBody>
      <dsp:txXfrm>
        <a:off x="249882" y="25117"/>
        <a:ext cx="3129438" cy="426206"/>
      </dsp:txXfrm>
    </dsp:sp>
    <dsp:sp modelId="{448AB464-DE00-4E15-B78A-15A7464225C7}">
      <dsp:nvSpPr>
        <dsp:cNvPr id="0" name=""/>
        <dsp:cNvSpPr/>
      </dsp:nvSpPr>
      <dsp:spPr>
        <a:xfrm>
          <a:off x="0" y="1190779"/>
          <a:ext cx="45365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333248" rIns="3520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400" kern="1200" dirty="0"/>
        </a:p>
      </dsp:txBody>
      <dsp:txXfrm>
        <a:off x="0" y="1190779"/>
        <a:ext cx="4536504" cy="630000"/>
      </dsp:txXfrm>
    </dsp:sp>
    <dsp:sp modelId="{5C552094-0DA0-4803-B761-78E95E8142FA}">
      <dsp:nvSpPr>
        <dsp:cNvPr id="0" name=""/>
        <dsp:cNvSpPr/>
      </dsp:nvSpPr>
      <dsp:spPr>
        <a:xfrm>
          <a:off x="226825" y="954619"/>
          <a:ext cx="31755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低流量吸氧</a:t>
          </a:r>
          <a:endParaRPr lang="zh-CN" altLang="en-US" sz="1400" kern="1200" dirty="0"/>
        </a:p>
      </dsp:txBody>
      <dsp:txXfrm>
        <a:off x="249882" y="977676"/>
        <a:ext cx="3129438" cy="426206"/>
      </dsp:txXfrm>
    </dsp:sp>
    <dsp:sp modelId="{097CE540-AC17-453C-A8D0-BF017CCB47BD}">
      <dsp:nvSpPr>
        <dsp:cNvPr id="0" name=""/>
        <dsp:cNvSpPr/>
      </dsp:nvSpPr>
      <dsp:spPr>
        <a:xfrm>
          <a:off x="0" y="2143339"/>
          <a:ext cx="45365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333248" rIns="3520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400" kern="1200" dirty="0"/>
        </a:p>
      </dsp:txBody>
      <dsp:txXfrm>
        <a:off x="0" y="2143339"/>
        <a:ext cx="4536504" cy="630000"/>
      </dsp:txXfrm>
    </dsp:sp>
    <dsp:sp modelId="{186350F4-A8EF-4F08-98AC-DCEFA90288B0}">
      <dsp:nvSpPr>
        <dsp:cNvPr id="0" name=""/>
        <dsp:cNvSpPr/>
      </dsp:nvSpPr>
      <dsp:spPr>
        <a:xfrm>
          <a:off x="226825" y="1907179"/>
          <a:ext cx="31755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抗炎</a:t>
          </a:r>
          <a:endParaRPr lang="zh-CN" altLang="en-US" sz="1400" kern="1200" dirty="0"/>
        </a:p>
      </dsp:txBody>
      <dsp:txXfrm>
        <a:off x="249882" y="1930236"/>
        <a:ext cx="3129438" cy="426206"/>
      </dsp:txXfrm>
    </dsp:sp>
    <dsp:sp modelId="{EE18C71B-4C93-459A-9B64-CF763A022673}">
      <dsp:nvSpPr>
        <dsp:cNvPr id="0" name=""/>
        <dsp:cNvSpPr/>
      </dsp:nvSpPr>
      <dsp:spPr>
        <a:xfrm>
          <a:off x="0" y="3095900"/>
          <a:ext cx="45365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333248" rIns="3520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3095900"/>
        <a:ext cx="4536504" cy="630000"/>
      </dsp:txXfrm>
    </dsp:sp>
    <dsp:sp modelId="{CB79191F-303F-47B5-8BD5-C60478843C81}">
      <dsp:nvSpPr>
        <dsp:cNvPr id="0" name=""/>
        <dsp:cNvSpPr/>
      </dsp:nvSpPr>
      <dsp:spPr>
        <a:xfrm>
          <a:off x="226825" y="2859740"/>
          <a:ext cx="31755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smtClean="0">
              <a:latin typeface="黑体" pitchFamily="49" charset="-122"/>
              <a:ea typeface="黑体" pitchFamily="49" charset="-122"/>
            </a:rPr>
            <a:t>糖皮质激素</a:t>
          </a:r>
          <a:endParaRPr lang="zh-CN" altLang="en-US" sz="1400" kern="1200"/>
        </a:p>
      </dsp:txBody>
      <dsp:txXfrm>
        <a:off x="249882" y="2882797"/>
        <a:ext cx="3129438" cy="426206"/>
      </dsp:txXfrm>
    </dsp:sp>
    <dsp:sp modelId="{462058ED-FF7E-4D35-845B-88132C7AC10D}">
      <dsp:nvSpPr>
        <dsp:cNvPr id="0" name=""/>
        <dsp:cNvSpPr/>
      </dsp:nvSpPr>
      <dsp:spPr>
        <a:xfrm>
          <a:off x="0" y="4048460"/>
          <a:ext cx="45365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083" tIns="333248" rIns="3520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4048460"/>
        <a:ext cx="4536504" cy="630000"/>
      </dsp:txXfrm>
    </dsp:sp>
    <dsp:sp modelId="{2C6531DE-81B1-4513-9F74-6B22A160AA66}">
      <dsp:nvSpPr>
        <dsp:cNvPr id="0" name=""/>
        <dsp:cNvSpPr/>
      </dsp:nvSpPr>
      <dsp:spPr>
        <a:xfrm>
          <a:off x="226825" y="3812300"/>
          <a:ext cx="317555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28" tIns="0" rIns="12002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祛痰</a:t>
          </a:r>
          <a:endParaRPr lang="zh-CN" altLang="en-US" sz="1400" kern="1200" dirty="0"/>
        </a:p>
      </dsp:txBody>
      <dsp:txXfrm>
        <a:off x="249882" y="3835357"/>
        <a:ext cx="3129438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A29B9-0C35-4723-BDF1-469CCAE9AF2E}">
      <dsp:nvSpPr>
        <dsp:cNvPr id="0" name=""/>
        <dsp:cNvSpPr/>
      </dsp:nvSpPr>
      <dsp:spPr>
        <a:xfrm>
          <a:off x="0" y="325636"/>
          <a:ext cx="2569553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26" tIns="416560" rIns="1994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325636"/>
        <a:ext cx="2569553" cy="724500"/>
      </dsp:txXfrm>
    </dsp:sp>
    <dsp:sp modelId="{30A504FD-783E-48B7-AE63-E2136AF44452}">
      <dsp:nvSpPr>
        <dsp:cNvPr id="0" name=""/>
        <dsp:cNvSpPr/>
      </dsp:nvSpPr>
      <dsp:spPr>
        <a:xfrm>
          <a:off x="128477" y="30436"/>
          <a:ext cx="17986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86" tIns="0" rIns="679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治疗高血压</a:t>
          </a:r>
          <a:endParaRPr lang="zh-CN" altLang="en-US" sz="1400" kern="1200" dirty="0"/>
        </a:p>
      </dsp:txBody>
      <dsp:txXfrm>
        <a:off x="157298" y="59257"/>
        <a:ext cx="1741045" cy="532758"/>
      </dsp:txXfrm>
    </dsp:sp>
    <dsp:sp modelId="{0B24004E-559A-4BE9-B9DE-9976C5D7DB09}">
      <dsp:nvSpPr>
        <dsp:cNvPr id="0" name=""/>
        <dsp:cNvSpPr/>
      </dsp:nvSpPr>
      <dsp:spPr>
        <a:xfrm>
          <a:off x="0" y="1453337"/>
          <a:ext cx="2569553" cy="72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26" tIns="416560" rIns="1994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1453337"/>
        <a:ext cx="2569553" cy="724500"/>
      </dsp:txXfrm>
    </dsp:sp>
    <dsp:sp modelId="{2915ABA2-859A-4932-9175-195A61D03194}">
      <dsp:nvSpPr>
        <dsp:cNvPr id="0" name=""/>
        <dsp:cNvSpPr/>
      </dsp:nvSpPr>
      <dsp:spPr>
        <a:xfrm>
          <a:off x="128477" y="1158137"/>
          <a:ext cx="17986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86" tIns="0" rIns="6798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利尿剂</a:t>
          </a:r>
          <a:endParaRPr lang="zh-CN" altLang="en-US" sz="1400" kern="1200" dirty="0"/>
        </a:p>
      </dsp:txBody>
      <dsp:txXfrm>
        <a:off x="157298" y="1186958"/>
        <a:ext cx="1741045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E03A5-4A16-4DA8-B4BF-C5F476803B00}">
      <dsp:nvSpPr>
        <dsp:cNvPr id="0" name=""/>
        <dsp:cNvSpPr/>
      </dsp:nvSpPr>
      <dsp:spPr>
        <a:xfrm>
          <a:off x="0" y="250044"/>
          <a:ext cx="60960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…</a:t>
          </a:r>
          <a:endParaRPr lang="zh-CN" altLang="en-US" sz="1400" kern="1200" dirty="0"/>
        </a:p>
      </dsp:txBody>
      <dsp:txXfrm>
        <a:off x="0" y="250044"/>
        <a:ext cx="6096000" cy="595350"/>
      </dsp:txXfrm>
    </dsp:sp>
    <dsp:sp modelId="{34DF6E09-B45E-428A-B5DA-875157DBB8EA}">
      <dsp:nvSpPr>
        <dsp:cNvPr id="0" name=""/>
        <dsp:cNvSpPr/>
      </dsp:nvSpPr>
      <dsp:spPr>
        <a:xfrm>
          <a:off x="304800" y="43404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黑体" pitchFamily="49" charset="-122"/>
              <a:ea typeface="黑体" pitchFamily="49" charset="-122"/>
            </a:rPr>
            <a:t>基础用药方案</a:t>
          </a:r>
          <a:endParaRPr lang="zh-CN" altLang="en-US" sz="1400" kern="1200" dirty="0"/>
        </a:p>
      </dsp:txBody>
      <dsp:txXfrm>
        <a:off x="324975" y="63579"/>
        <a:ext cx="4226850" cy="372930"/>
      </dsp:txXfrm>
    </dsp:sp>
    <dsp:sp modelId="{3B2F8F0D-8B15-4963-8E38-497CEF96E7EA}">
      <dsp:nvSpPr>
        <dsp:cNvPr id="0" name=""/>
        <dsp:cNvSpPr/>
      </dsp:nvSpPr>
      <dsp:spPr>
        <a:xfrm>
          <a:off x="0" y="1127634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3A18B-E519-4056-AC41-CFD452114735}">
      <dsp:nvSpPr>
        <dsp:cNvPr id="0" name=""/>
        <dsp:cNvSpPr/>
      </dsp:nvSpPr>
      <dsp:spPr>
        <a:xfrm>
          <a:off x="304800" y="920995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黑体" pitchFamily="49" charset="-122"/>
              <a:ea typeface="黑体" pitchFamily="49" charset="-122"/>
            </a:rPr>
            <a:t>减少烟尘接触</a:t>
          </a:r>
          <a:endParaRPr lang="zh-CN" altLang="en-US" sz="1400" kern="1200" dirty="0"/>
        </a:p>
      </dsp:txBody>
      <dsp:txXfrm>
        <a:off x="324975" y="941170"/>
        <a:ext cx="4226850" cy="372930"/>
      </dsp:txXfrm>
    </dsp:sp>
    <dsp:sp modelId="{2B1F1687-9F4E-48AA-ACEF-9A8AB0080D66}">
      <dsp:nvSpPr>
        <dsp:cNvPr id="0" name=""/>
        <dsp:cNvSpPr/>
      </dsp:nvSpPr>
      <dsp:spPr>
        <a:xfrm>
          <a:off x="0" y="1762675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752B-375A-496D-B7E9-8CB034D4D60C}">
      <dsp:nvSpPr>
        <dsp:cNvPr id="0" name=""/>
        <dsp:cNvSpPr/>
      </dsp:nvSpPr>
      <dsp:spPr>
        <a:xfrm>
          <a:off x="304800" y="1556035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黑体" pitchFamily="49" charset="-122"/>
              <a:ea typeface="黑体" pitchFamily="49" charset="-122"/>
            </a:rPr>
            <a:t>教导并督促腹式呼吸</a:t>
          </a:r>
          <a:endParaRPr lang="zh-CN" altLang="en-US" sz="1400" kern="1200" dirty="0"/>
        </a:p>
      </dsp:txBody>
      <dsp:txXfrm>
        <a:off x="324975" y="1576210"/>
        <a:ext cx="4226850" cy="372930"/>
      </dsp:txXfrm>
    </dsp:sp>
    <dsp:sp modelId="{A99FDDBE-0692-4C35-AF47-5809B80BED37}">
      <dsp:nvSpPr>
        <dsp:cNvPr id="0" name=""/>
        <dsp:cNvSpPr/>
      </dsp:nvSpPr>
      <dsp:spPr>
        <a:xfrm>
          <a:off x="0" y="2397715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4CCE5-7E6E-447B-8EDE-3ED01DB1FC18}">
      <dsp:nvSpPr>
        <dsp:cNvPr id="0" name=""/>
        <dsp:cNvSpPr/>
      </dsp:nvSpPr>
      <dsp:spPr>
        <a:xfrm>
          <a:off x="304800" y="2191075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黑体" pitchFamily="49" charset="-122"/>
              <a:ea typeface="黑体" pitchFamily="49" charset="-122"/>
            </a:rPr>
            <a:t>适当锻炼</a:t>
          </a:r>
          <a:endParaRPr lang="en-US" altLang="zh-CN" sz="1400" b="1" kern="1200" dirty="0" smtClean="0">
            <a:latin typeface="黑体" pitchFamily="49" charset="-122"/>
            <a:ea typeface="黑体" pitchFamily="49" charset="-122"/>
          </a:endParaRPr>
        </a:p>
      </dsp:txBody>
      <dsp:txXfrm>
        <a:off x="324975" y="2211250"/>
        <a:ext cx="4226850" cy="372930"/>
      </dsp:txXfrm>
    </dsp:sp>
    <dsp:sp modelId="{753E8AB7-D4A4-4860-8349-12B5A76E52FF}">
      <dsp:nvSpPr>
        <dsp:cNvPr id="0" name=""/>
        <dsp:cNvSpPr/>
      </dsp:nvSpPr>
      <dsp:spPr>
        <a:xfrm>
          <a:off x="0" y="3032755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CE503-6F65-4F49-88F9-16165C477496}">
      <dsp:nvSpPr>
        <dsp:cNvPr id="0" name=""/>
        <dsp:cNvSpPr/>
      </dsp:nvSpPr>
      <dsp:spPr>
        <a:xfrm>
          <a:off x="304800" y="2826114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smtClean="0">
              <a:latin typeface="黑体" pitchFamily="49" charset="-122"/>
              <a:ea typeface="黑体" pitchFamily="49" charset="-122"/>
            </a:rPr>
            <a:t>家庭氧疗</a:t>
          </a:r>
          <a:endParaRPr lang="zh-CN" altLang="en-US" sz="1400" b="1" kern="1200" dirty="0">
            <a:latin typeface="黑体" pitchFamily="49" charset="-122"/>
            <a:ea typeface="黑体" pitchFamily="49" charset="-122"/>
          </a:endParaRPr>
        </a:p>
      </dsp:txBody>
      <dsp:txXfrm>
        <a:off x="324975" y="2846289"/>
        <a:ext cx="4226850" cy="372930"/>
      </dsp:txXfrm>
    </dsp:sp>
    <dsp:sp modelId="{A04279DD-D106-4F4A-B9CA-5D834176E103}">
      <dsp:nvSpPr>
        <dsp:cNvPr id="0" name=""/>
        <dsp:cNvSpPr/>
      </dsp:nvSpPr>
      <dsp:spPr>
        <a:xfrm>
          <a:off x="0" y="3667795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A4F0-E90A-475E-BE73-4AD79E0C7CC3}">
      <dsp:nvSpPr>
        <dsp:cNvPr id="0" name=""/>
        <dsp:cNvSpPr/>
      </dsp:nvSpPr>
      <dsp:spPr>
        <a:xfrm>
          <a:off x="304800" y="3461155"/>
          <a:ext cx="42672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smtClean="0">
              <a:latin typeface="黑体" pitchFamily="49" charset="-122"/>
              <a:ea typeface="黑体" pitchFamily="49" charset="-122"/>
            </a:rPr>
            <a:t>建议定期随访</a:t>
          </a:r>
          <a:endParaRPr lang="en-US" altLang="zh-CN" sz="1400" b="1" kern="1200" dirty="0">
            <a:latin typeface="黑体" pitchFamily="49" charset="-122"/>
            <a:ea typeface="黑体" pitchFamily="49" charset="-122"/>
          </a:endParaRPr>
        </a:p>
      </dsp:txBody>
      <dsp:txXfrm>
        <a:off x="324975" y="3481330"/>
        <a:ext cx="42268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E1BAD-E00B-48FD-86CF-88B2F11EB27A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FD89-4390-4F79-84FB-1BEC38044A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1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96C32-7036-472B-8A55-64360239590D}" type="slidenum">
              <a:rPr lang="en-US" altLang="zh-CN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altLang="zh-CN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FEV1</a:t>
            </a:r>
            <a:r>
              <a:rPr lang="zh-CN" altLang="en-US" sz="1600" smtClean="0">
                <a:latin typeface="Arial" pitchFamily="34" charset="0"/>
                <a:ea typeface="宋体" pitchFamily="2" charset="-122"/>
              </a:rPr>
              <a:t>指的是一秒钟用力呼气容积占用力肺活量比值</a:t>
            </a:r>
          </a:p>
          <a:p>
            <a:pPr>
              <a:buFontTx/>
              <a:buChar char="•"/>
            </a:pPr>
            <a:r>
              <a:rPr lang="zh-CN" altLang="en-US" sz="1600" smtClean="0">
                <a:latin typeface="Arial" pitchFamily="34" charset="0"/>
                <a:ea typeface="宋体" pitchFamily="2" charset="-122"/>
              </a:rPr>
              <a:t>形象地说：肺功能检查在</a:t>
            </a: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COPD</a:t>
            </a:r>
            <a:r>
              <a:rPr lang="zh-CN" altLang="zh-CN" sz="1600" smtClean="0">
                <a:latin typeface="Arial" pitchFamily="34" charset="0"/>
                <a:ea typeface="宋体" pitchFamily="2" charset="-122"/>
              </a:rPr>
              <a:t>的诊断中是必不可少的，如果仅凭慢性咳嗽，咳痰，不做肺功能检查，就诊断为</a:t>
            </a: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COPD</a:t>
            </a:r>
            <a:r>
              <a:rPr lang="zh-CN" altLang="en-US" sz="1600" smtClean="0">
                <a:latin typeface="Arial" pitchFamily="34" charset="0"/>
                <a:ea typeface="宋体" pitchFamily="2" charset="-122"/>
              </a:rPr>
              <a:t>，</a:t>
            </a:r>
            <a:r>
              <a:rPr lang="zh-CN" altLang="zh-CN" sz="1600" smtClean="0">
                <a:latin typeface="Arial" pitchFamily="34" charset="0"/>
                <a:ea typeface="宋体" pitchFamily="2" charset="-122"/>
              </a:rPr>
              <a:t>就如同诊断高血压不测血压诊断糖尿病不测血糖一样地不可靠。－摘自中华呼吸杂志「制定慢阻肺诊治规范的重要性」一文。</a:t>
            </a:r>
            <a:endParaRPr lang="zh-CN" altLang="en-US" sz="1600" smtClean="0">
              <a:latin typeface="Arial" pitchFamily="34" charset="0"/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zh-CN" altLang="en-US" sz="1600" smtClean="0">
                <a:latin typeface="Arial" pitchFamily="34" charset="0"/>
                <a:ea typeface="宋体" pitchFamily="2" charset="-122"/>
              </a:rPr>
              <a:t>说明</a:t>
            </a: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COPD</a:t>
            </a:r>
            <a:r>
              <a:rPr lang="zh-CN" altLang="zh-CN" sz="1600" smtClean="0">
                <a:latin typeface="Arial" pitchFamily="34" charset="0"/>
                <a:ea typeface="宋体" pitchFamily="2" charset="-122"/>
              </a:rPr>
              <a:t>的诊断和病情发展与恢复的衡量，缺乏客观诊断依据。</a:t>
            </a: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FEV1</a:t>
            </a:r>
            <a:r>
              <a:rPr lang="zh-CN" altLang="zh-CN" sz="1600" smtClean="0">
                <a:latin typeface="Arial" pitchFamily="34" charset="0"/>
                <a:ea typeface="宋体" pitchFamily="2" charset="-122"/>
              </a:rPr>
              <a:t>所衡量的肺功能情况，在短期内难有显著改变，所有如上问题，为</a:t>
            </a:r>
            <a:r>
              <a:rPr lang="en-US" altLang="zh-CN" sz="1600" smtClean="0">
                <a:latin typeface="Arial" pitchFamily="34" charset="0"/>
                <a:ea typeface="宋体" pitchFamily="2" charset="-122"/>
              </a:rPr>
              <a:t>COPD</a:t>
            </a:r>
            <a:r>
              <a:rPr lang="zh-CN" altLang="zh-CN" sz="1600" smtClean="0">
                <a:latin typeface="Arial" pitchFamily="34" charset="0"/>
                <a:ea typeface="宋体" pitchFamily="2" charset="-122"/>
              </a:rPr>
              <a:t>的疗效评价增加了困难。</a:t>
            </a:r>
            <a:endParaRPr lang="zh-CN" altLang="en-US" sz="1600" smtClean="0">
              <a:latin typeface="Arial" pitchFamily="34" charset="0"/>
              <a:ea typeface="宋体" pitchFamily="2" charset="-122"/>
            </a:endParaRPr>
          </a:p>
          <a:p>
            <a:pPr>
              <a:buFontTx/>
              <a:buChar char="•"/>
            </a:pPr>
            <a:endParaRPr lang="en-US" altLang="zh-CN" sz="1600" smtClean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89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  <a:ea typeface="黑体" pitchFamily="49" charset="-122"/>
                <a:cs typeface="Arial" pitchFamily="34" charset="0"/>
              </a:rPr>
              <a:t>GOLD</a:t>
            </a:r>
            <a:r>
              <a:rPr lang="zh-CN" altLang="en-US" smtClean="0">
                <a:latin typeface="Arial" pitchFamily="34" charset="0"/>
                <a:ea typeface="黑体" pitchFamily="49" charset="-122"/>
                <a:cs typeface="Arial" pitchFamily="34" charset="0"/>
              </a:rPr>
              <a:t>指南</a:t>
            </a:r>
            <a:r>
              <a:rPr lang="en-US" altLang="zh-CN" smtClean="0">
                <a:latin typeface="Arial" pitchFamily="34" charset="0"/>
                <a:ea typeface="黑体" pitchFamily="49" charset="-122"/>
                <a:cs typeface="Arial" pitchFamily="34" charset="0"/>
              </a:rPr>
              <a:t>2011</a:t>
            </a:r>
            <a:r>
              <a:rPr lang="zh-CN" altLang="en-US" smtClean="0">
                <a:latin typeface="Arial" pitchFamily="34" charset="0"/>
                <a:ea typeface="黑体" pitchFamily="49" charset="-122"/>
                <a:cs typeface="Arial" pitchFamily="34" charset="0"/>
              </a:rPr>
              <a:t>中，慢阻肺</a:t>
            </a:r>
            <a:r>
              <a:rPr lang="en-US" altLang="zh-CN" smtClean="0"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r>
              <a:rPr lang="zh-CN" altLang="en-US" smtClean="0">
                <a:latin typeface="Arial" pitchFamily="34" charset="0"/>
                <a:ea typeface="黑体" pitchFamily="49" charset="-122"/>
                <a:cs typeface="Arial" pitchFamily="34" charset="0"/>
              </a:rPr>
              <a:t>的评估包括</a:t>
            </a:r>
            <a:r>
              <a:rPr lang="en-US" altLang="zh-CN" smtClean="0">
                <a:latin typeface="Arial" pitchFamily="34" charset="0"/>
                <a:ea typeface="黑体" pitchFamily="49" charset="-122"/>
                <a:cs typeface="Arial" pitchFamily="34" charset="0"/>
              </a:rPr>
              <a:t>4</a:t>
            </a:r>
            <a:r>
              <a:rPr lang="zh-CN" altLang="en-US" smtClean="0">
                <a:latin typeface="Arial" pitchFamily="34" charset="0"/>
                <a:ea typeface="黑体" pitchFamily="49" charset="-122"/>
                <a:cs typeface="Arial" pitchFamily="34" charset="0"/>
              </a:rPr>
              <a:t>个方面：症状、肺功能、急性加重风险、合并症</a:t>
            </a:r>
            <a:endParaRPr lang="en-US" altLang="zh-CN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endParaRPr lang="zh-CN" altLang="en-US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32F1D-2CA1-41B3-8814-352C41974C72}" type="slidenum">
              <a:rPr lang="zh-CN" alt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7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研究表明气道炎症是</a:t>
            </a:r>
            <a:r>
              <a:rPr lang="en-US" altLang="zh-CN" smtClean="0"/>
              <a:t>COPD</a:t>
            </a:r>
            <a:r>
              <a:rPr lang="zh-CN" altLang="en-US" smtClean="0"/>
              <a:t>的主要发病机制，而气道阻塞是</a:t>
            </a:r>
            <a:r>
              <a:rPr lang="en-US" altLang="zh-CN" smtClean="0"/>
              <a:t>COPD</a:t>
            </a:r>
            <a:r>
              <a:rPr lang="zh-CN" altLang="en-US" smtClean="0"/>
              <a:t>的主要病理学改变。联合制剂中的</a:t>
            </a:r>
            <a:r>
              <a:rPr lang="en-US" altLang="zh-CN" smtClean="0"/>
              <a:t>ICS</a:t>
            </a:r>
            <a:r>
              <a:rPr lang="zh-CN" altLang="en-US" smtClean="0"/>
              <a:t>、</a:t>
            </a:r>
            <a:r>
              <a:rPr lang="en-US" altLang="zh-CN" smtClean="0"/>
              <a:t>LABA</a:t>
            </a:r>
            <a:r>
              <a:rPr lang="zh-CN" altLang="en-US" smtClean="0"/>
              <a:t>正好分别能够发挥抗炎和扩张支气管的作用，这也是</a:t>
            </a:r>
            <a:r>
              <a:rPr lang="en-US" altLang="zh-CN" smtClean="0"/>
              <a:t>ICS/LABA</a:t>
            </a:r>
            <a:r>
              <a:rPr lang="zh-CN" altLang="en-US" smtClean="0"/>
              <a:t>能够成为治疗</a:t>
            </a:r>
            <a:r>
              <a:rPr lang="en-US" altLang="zh-CN" smtClean="0"/>
              <a:t>COPD</a:t>
            </a:r>
            <a:r>
              <a:rPr lang="zh-CN" altLang="en-US" smtClean="0"/>
              <a:t>的重要药物选择。</a:t>
            </a:r>
            <a:r>
              <a:rPr lang="en-US" altLang="zh-CN" smtClean="0"/>
              <a:t>ICS/LABA</a:t>
            </a:r>
            <a:r>
              <a:rPr lang="zh-CN" altLang="en-US" smtClean="0"/>
              <a:t>适用于哪种类型的</a:t>
            </a:r>
            <a:r>
              <a:rPr lang="en-US" altLang="zh-CN" smtClean="0"/>
              <a:t>COPD</a:t>
            </a:r>
            <a:r>
              <a:rPr lang="zh-CN" altLang="en-US" smtClean="0"/>
              <a:t>病人那？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31529-BB17-47B5-94FB-625C058A1B70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1" tIns="45716" rIns="91431" bIns="45716"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8663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59576"/>
            <a:ext cx="9144000" cy="98425"/>
          </a:xfrm>
          <a:prstGeom prst="rect">
            <a:avLst/>
          </a:prstGeom>
          <a:gradFill flip="none" rotWithShape="1">
            <a:gsLst>
              <a:gs pos="0">
                <a:srgbClr val="1D4B62"/>
              </a:gs>
              <a:gs pos="100000">
                <a:srgbClr val="72BB2C"/>
              </a:gs>
              <a:gs pos="37000">
                <a:srgbClr val="28918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7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37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单击图标添加剪 贴画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52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1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2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45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8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2" descr="C:\Users\Administrator\Desktop\未标题-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53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02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7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5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7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98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395288" y="6308726"/>
            <a:ext cx="8280400" cy="433388"/>
          </a:xfrm>
        </p:spPr>
        <p:txBody>
          <a:bodyPr>
            <a:noAutofit/>
          </a:bodyPr>
          <a:lstStyle>
            <a:lvl1pPr>
              <a:defRPr sz="900"/>
            </a:lvl1pPr>
            <a:lvl2pPr>
              <a:defRPr sz="825"/>
            </a:lvl2pPr>
            <a:lvl3pPr>
              <a:defRPr sz="788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4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671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92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35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7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61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88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6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3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395288" y="6525345"/>
            <a:ext cx="8280400" cy="433388"/>
          </a:xfrm>
        </p:spPr>
        <p:txBody>
          <a:bodyPr>
            <a:noAutofit/>
          </a:bodyPr>
          <a:lstStyle>
            <a:lvl1pPr>
              <a:defRPr sz="750"/>
            </a:lvl1pPr>
            <a:lvl2pPr>
              <a:defRPr sz="675"/>
            </a:lvl2pPr>
            <a:lvl3pPr>
              <a:defRPr sz="600"/>
            </a:lvl3pPr>
            <a:lvl4pPr>
              <a:defRPr sz="525"/>
            </a:lvl4pPr>
            <a:lvl5pPr>
              <a:defRPr sz="525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6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60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C7E3-7384-44F6-8EA7-BA7E82AAF940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6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master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2" y="1552684"/>
            <a:ext cx="7023713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GB" noProof="0" dirty="0" smtClean="0"/>
              <a:t>Click to add introduction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2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1 title</a:t>
            </a:r>
            <a:endParaRPr lang="en-GB" noProof="0" dirty="0"/>
          </a:p>
        </p:txBody>
      </p:sp>
      <p:sp>
        <p:nvSpPr>
          <p:cNvPr id="61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6400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C4CAC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C4CAC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52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2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3</a:t>
            </a:r>
            <a:endParaRPr lang="en-GB" noProof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37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3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4</a:t>
            </a:r>
            <a:endParaRPr lang="en-GB" noProof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2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4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5</a:t>
            </a:r>
            <a:endParaRPr lang="en-GB" noProof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82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5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6</a:t>
            </a:r>
            <a:endParaRPr lang="en-GB" noProof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0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 Cont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 hasCustomPrompt="1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navigation 6 title</a:t>
            </a:r>
            <a:endParaRPr lang="en-GB" noProof="0" dirty="0"/>
          </a:p>
        </p:txBody>
      </p:sp>
      <p:sp>
        <p:nvSpPr>
          <p:cNvPr id="23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7429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86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5" name="Text Placeholder 49"/>
          <p:cNvSpPr>
            <a:spLocks noGrp="1"/>
          </p:cNvSpPr>
          <p:nvPr>
            <p:ph type="body" sz="quarter" idx="26" hasCustomPrompt="1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1</a:t>
            </a:r>
            <a:endParaRPr lang="en-GB" noProof="0"/>
          </a:p>
        </p:txBody>
      </p:sp>
      <p:sp>
        <p:nvSpPr>
          <p:cNvPr id="26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2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29" name="Text Placeholder 49"/>
          <p:cNvSpPr>
            <a:spLocks noGrp="1"/>
          </p:cNvSpPr>
          <p:nvPr>
            <p:ph type="body" sz="quarter" idx="29" hasCustomPrompt="1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2</a:t>
            </a:r>
            <a:endParaRPr lang="en-GB" noProof="0" dirty="0"/>
          </a:p>
        </p:txBody>
      </p:sp>
      <p:sp>
        <p:nvSpPr>
          <p:cNvPr id="30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3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3" name="Text Placeholder 49"/>
          <p:cNvSpPr>
            <a:spLocks noGrp="1"/>
          </p:cNvSpPr>
          <p:nvPr>
            <p:ph type="body" sz="quarter" idx="32" hasCustomPrompt="1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3</a:t>
            </a:r>
            <a:endParaRPr lang="en-GB" noProof="0" dirty="0"/>
          </a:p>
        </p:txBody>
      </p:sp>
      <p:sp>
        <p:nvSpPr>
          <p:cNvPr id="34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27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6" name="Text Placeholder 49"/>
          <p:cNvSpPr>
            <a:spLocks noGrp="1"/>
          </p:cNvSpPr>
          <p:nvPr>
            <p:ph type="body" sz="quarter" idx="35" hasCustomPrompt="1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4</a:t>
            </a:r>
            <a:endParaRPr lang="en-GB" noProof="0" dirty="0"/>
          </a:p>
        </p:txBody>
      </p:sp>
      <p:sp>
        <p:nvSpPr>
          <p:cNvPr id="37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0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39" name="Text Placeholder 49"/>
          <p:cNvSpPr>
            <a:spLocks noGrp="1"/>
          </p:cNvSpPr>
          <p:nvPr>
            <p:ph type="body" sz="quarter" idx="38" hasCustomPrompt="1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chemeClr val="tx2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5</a:t>
            </a:r>
            <a:endParaRPr lang="en-GB" noProof="0" dirty="0"/>
          </a:p>
        </p:txBody>
      </p:sp>
      <p:sp>
        <p:nvSpPr>
          <p:cNvPr id="40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 vert="horz"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19"/>
            <a:ext cx="5718173" cy="3941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endParaRPr lang="en-GB" noProof="0" dirty="0" smtClean="0"/>
          </a:p>
        </p:txBody>
      </p:sp>
      <p:sp>
        <p:nvSpPr>
          <p:cNvPr id="42" name="Text Placeholder 49"/>
          <p:cNvSpPr>
            <a:spLocks noGrp="1"/>
          </p:cNvSpPr>
          <p:nvPr>
            <p:ph type="body" sz="quarter" idx="41" hasCustomPrompt="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6</a:t>
            </a:r>
            <a:endParaRPr lang="en-GB" noProof="0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5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528759" y="4575175"/>
            <a:ext cx="268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defTabSz="457200"/>
            <a:r>
              <a:rPr lang="en-GB" sz="1400" b="1" dirty="0">
                <a:solidFill>
                  <a:srgbClr val="000000"/>
                </a:solidFill>
                <a:cs typeface="Arial" pitchFamily="34" charset="0"/>
              </a:rPr>
              <a:t>Confidentiality Notice </a:t>
            </a:r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 userDrawn="1"/>
        </p:nvSpPr>
        <p:spPr bwMode="auto">
          <a:xfrm>
            <a:off x="541458" y="4956175"/>
            <a:ext cx="7440493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/>
            <a:r>
              <a:rPr lang="en-GB" sz="900" dirty="0">
                <a:solidFill>
                  <a:srgbClr val="000000"/>
                </a:solidFill>
                <a:cs typeface="Arial" pitchFamily="34" charset="0"/>
              </a:rPr>
              <a:t>This file is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 private and may contain confidential and proprietary information. If you have received this 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file 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in error, please 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notify 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us and remove </a:t>
            </a:r>
            <a:endParaRPr lang="en-US" sz="900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457200"/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it 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from your system and note that you must not copy, distribute or take any action in reliance on it. Any unauthorized use or disclosure of the contents of this 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file is 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not permitted and may be unlawful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. AstraZeneca PLC, 2 Kingdom Street, London, W2 6BD, UK, T: +44(0)20 7604 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8000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</a:p>
          <a:p>
            <a:pPr defTabSz="457200"/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F: +44 (0)20 7604</a:t>
            </a:r>
            <a:r>
              <a:rPr lang="en-GB" sz="900" dirty="0" smtClean="0">
                <a:solidFill>
                  <a:srgbClr val="000000"/>
                </a:solidFill>
                <a:cs typeface="Arial" pitchFamily="34" charset="0"/>
              </a:rPr>
              <a:t> 8151</a:t>
            </a:r>
            <a:r>
              <a:rPr lang="en-US" sz="900" dirty="0" smtClean="0">
                <a:solidFill>
                  <a:srgbClr val="000000"/>
                </a:solidFill>
                <a:cs typeface="Arial" pitchFamily="34" charset="0"/>
              </a:rPr>
              <a:t>, www.astrazeneca.com</a:t>
            </a:r>
            <a:endParaRPr lang="en-U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79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225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8562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989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1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37062" y="702468"/>
            <a:ext cx="8765651" cy="432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5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2945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3"/>
            <a:ext cx="7056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69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649464"/>
            <a:ext cx="7056000" cy="216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37600" y="3874617"/>
            <a:ext cx="7056000" cy="192633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4798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649465"/>
            <a:ext cx="7056000" cy="21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2" y="3874617"/>
            <a:ext cx="4086000" cy="192633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3874617"/>
            <a:ext cx="4086000" cy="192633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8357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2514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37600" y="1649465"/>
            <a:ext cx="7056000" cy="21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37600" y="3871353"/>
            <a:ext cx="2664000" cy="192633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250223" y="3877689"/>
            <a:ext cx="2664000" cy="192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274223" y="3877689"/>
            <a:ext cx="2664000" cy="1920000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11402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4"/>
            <a:ext cx="4086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0" y="1649464"/>
            <a:ext cx="4086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14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80000" y="1645920"/>
            <a:ext cx="408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5087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2160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78499" y="3634121"/>
            <a:ext cx="408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80000" y="1645920"/>
            <a:ext cx="4086000" cy="1828800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0859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061" y="1645920"/>
            <a:ext cx="408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80000" y="1645920"/>
            <a:ext cx="4086000" cy="215798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50686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Headings with Tr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772447"/>
            <a:ext cx="2664000" cy="936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64000" y="1783188"/>
            <a:ext cx="2664000" cy="936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40000" y="1772447"/>
            <a:ext cx="2664000" cy="936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37600" y="2763760"/>
            <a:ext cx="2664000" cy="2687957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50223" y="2763760"/>
            <a:ext cx="2664000" cy="2687957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74223" y="2763760"/>
            <a:ext cx="2664000" cy="2687957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0000" indent="-180000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69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795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936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670400"/>
            <a:ext cx="4086000" cy="378131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9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93600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l">
              <a:buNone/>
              <a:defRPr sz="1050"/>
            </a:lvl2pPr>
            <a:lvl3pPr marL="685800" indent="0" algn="l">
              <a:buNone/>
              <a:defRPr sz="1050"/>
            </a:lvl3pPr>
            <a:lvl4pPr marL="1028700" indent="0" algn="l">
              <a:buNone/>
              <a:defRPr sz="1050"/>
            </a:lvl4pPr>
            <a:lvl5pPr marL="1371600" indent="0" algn="l">
              <a:buNone/>
              <a:defRPr sz="10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680000" y="1681689"/>
            <a:ext cx="4086000" cy="198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80000" y="3872337"/>
            <a:ext cx="4086000" cy="198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29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3689056"/>
            <a:ext cx="414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649463"/>
            <a:ext cx="7056000" cy="19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5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18800" y="3689056"/>
            <a:ext cx="414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327600" y="3689056"/>
            <a:ext cx="414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649465"/>
            <a:ext cx="7056000" cy="19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2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 Low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27600" y="3689056"/>
            <a:ext cx="270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201023" y="3689056"/>
            <a:ext cx="270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067748" y="3689056"/>
            <a:ext cx="2700000" cy="2160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537" y="1649464"/>
            <a:ext cx="7056000" cy="1920000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98835" marR="0" indent="-197644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350"/>
            </a:lvl2pPr>
            <a:lvl3pPr marL="466725" marR="0" indent="-135731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 sz="1350"/>
            </a:lvl3pPr>
            <a:lvl4pPr marL="1243013" indent="-214313">
              <a:buFont typeface="Arial"/>
              <a:buChar char="•"/>
              <a:defRPr sz="1350"/>
            </a:lvl4pPr>
            <a:lvl5pPr marL="1585913" indent="-214313">
              <a:buFont typeface="Arial"/>
              <a:buChar char="•"/>
              <a:defRPr sz="135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21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contents title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6537" y="1644095"/>
            <a:ext cx="8766174" cy="4230000"/>
          </a:xfrm>
          <a:prstGeom prst="rect">
            <a:avLst/>
          </a:prstGeo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72500" indent="-1350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 smtClean="0"/>
              <a:t>First level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1"/>
            <a:r>
              <a:rPr lang="en-GB" noProof="0" dirty="0" smtClean="0"/>
              <a:t>Third level</a:t>
            </a:r>
          </a:p>
          <a:p>
            <a:pPr lvl="1"/>
            <a:r>
              <a:rPr lang="en-GB" noProof="0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78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269647"/>
            <a:ext cx="8765651" cy="41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63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223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3C7AF39-3B74-407B-A759-9FA965680B7F}" type="datetimeFigureOut">
              <a:rPr lang="zh-CN" altLang="en-US" smtClean="0">
                <a:solidFill>
                  <a:srgbClr val="000000"/>
                </a:solidFill>
              </a:rPr>
              <a:pPr defTabSz="457200"/>
              <a:t>16/11/14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B5D24B5-F13B-4018-A498-68742F71E94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6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16/11/14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395288" y="6525345"/>
            <a:ext cx="8280400" cy="4333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50"/>
            </a:lvl1pPr>
            <a:lvl2pPr>
              <a:defRPr sz="675"/>
            </a:lvl2pPr>
            <a:lvl3pPr>
              <a:defRPr sz="600"/>
            </a:lvl3pPr>
            <a:lvl4pPr>
              <a:defRPr sz="525"/>
            </a:lvl4pPr>
            <a:lvl5pPr>
              <a:defRPr sz="525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35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3.jp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5" Type="http://schemas.openxmlformats.org/officeDocument/2006/relationships/image" Target="../media/image3.jp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30" Type="http://schemas.openxmlformats.org/officeDocument/2006/relationships/theme" Target="../theme/theme4.xml"/><Relationship Id="rId31" Type="http://schemas.openxmlformats.org/officeDocument/2006/relationships/vmlDrawing" Target="../drawings/vmlDrawing1.vml"/><Relationship Id="rId32" Type="http://schemas.openxmlformats.org/officeDocument/2006/relationships/tags" Target="../tags/tag1.xml"/><Relationship Id="rId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33" Type="http://schemas.openxmlformats.org/officeDocument/2006/relationships/oleObject" Target="../embeddings/oleObject1.bin"/><Relationship Id="rId34" Type="http://schemas.openxmlformats.org/officeDocument/2006/relationships/image" Target="../media/image4.emf"/><Relationship Id="rId35" Type="http://schemas.openxmlformats.org/officeDocument/2006/relationships/image" Target="../media/image5.jpeg"/><Relationship Id="rId1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16/11/14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2" descr="C:\Users\Administrator\Desktop\未标题-1-0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8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3C4F54F3-C349-4609-AFEE-01462D5C7942}" type="slidenum">
              <a:rPr lang="en-GB" smtClean="0">
                <a:solidFill>
                  <a:srgbClr val="000000"/>
                </a:solidFill>
              </a:rPr>
              <a:pPr defTabSz="457200"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AZ_SYMBOL_RGB.jpg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596" y="5997126"/>
            <a:ext cx="453600" cy="6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7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7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763688" y="2492896"/>
            <a:ext cx="58293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b="1" dirty="0"/>
              <a:t>指南</a:t>
            </a:r>
            <a:r>
              <a:rPr lang="zh-CN" altLang="en-US" b="1" dirty="0" smtClean="0"/>
              <a:t>行 </a:t>
            </a:r>
            <a:r>
              <a:rPr lang="zh-CN" altLang="en-US" b="1" dirty="0" smtClean="0"/>
              <a:t>慢阻肺病例模板</a:t>
            </a:r>
            <a:r>
              <a:rPr lang="zh-CN" altLang="en-US" b="1" dirty="0" smtClean="0"/>
              <a:t>（以</a:t>
            </a:r>
            <a:r>
              <a:rPr lang="zh-CN" altLang="en-US" b="1" dirty="0" smtClean="0">
                <a:solidFill>
                  <a:srgbClr val="FF0000"/>
                </a:solidFill>
              </a:rPr>
              <a:t>作品标题</a:t>
            </a:r>
            <a:r>
              <a:rPr lang="zh-CN" altLang="en-US" b="1" dirty="0" smtClean="0"/>
              <a:t>覆盖本段文字）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90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dirty="0" smtClean="0">
                <a:latin typeface="+mn-ea"/>
                <a:ea typeface="+mn-ea"/>
                <a:cs typeface="Arial" pitchFamily="34" charset="0"/>
              </a:rPr>
              <a:t>慢阻肺</a:t>
            </a:r>
            <a:r>
              <a:rPr lang="zh-CN" altLang="zh-CN" dirty="0" smtClean="0">
                <a:latin typeface="+mn-ea"/>
                <a:ea typeface="+mn-ea"/>
                <a:cs typeface="Arial" pitchFamily="34" charset="0"/>
              </a:rPr>
              <a:t>的诊断</a:t>
            </a:r>
            <a:endParaRPr lang="zh-CN" altLang="en-US" dirty="0" smtClean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2401" y="1168477"/>
            <a:ext cx="3024336" cy="270030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Clr>
                <a:schemeClr val="tx1"/>
              </a:buClr>
              <a:buSzPct val="50000"/>
              <a:buNone/>
            </a:pPr>
            <a:r>
              <a:rPr lang="zh-CN" altLang="en-US" sz="1600" b="1" dirty="0">
                <a:cs typeface="Arial" pitchFamily="34" charset="0"/>
              </a:rPr>
              <a:t>诊断要点</a:t>
            </a:r>
            <a:r>
              <a:rPr lang="zh-CN" altLang="en-US" sz="1600" dirty="0">
                <a:cs typeface="Arial" pitchFamily="34" charset="0"/>
              </a:rPr>
              <a:t>：</a:t>
            </a:r>
            <a:endParaRPr lang="en-US" altLang="zh-CN" sz="1600" dirty="0"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CN" altLang="en-US" sz="1600" dirty="0"/>
              <a:t>根据临床表现、危险因素接触史、体征及实验室检查等综合分析</a:t>
            </a:r>
          </a:p>
          <a:p>
            <a:pPr>
              <a:lnSpc>
                <a:spcPct val="15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CN" altLang="zh-CN" sz="1600" dirty="0"/>
              <a:t>诊断的</a:t>
            </a:r>
            <a:r>
              <a:rPr lang="zh-CN" altLang="en-US" sz="1600" dirty="0"/>
              <a:t>金标准</a:t>
            </a:r>
            <a:r>
              <a:rPr lang="zh-CN" altLang="zh-CN" sz="1600" dirty="0"/>
              <a:t>是肺功能检查</a:t>
            </a:r>
            <a:endParaRPr lang="zh-CN" altLang="en-US" sz="1600" dirty="0"/>
          </a:p>
          <a:p>
            <a:pPr>
              <a:lnSpc>
                <a:spcPct val="15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CN" altLang="en-US" sz="1600" dirty="0"/>
              <a:t>胸部</a:t>
            </a:r>
            <a:r>
              <a:rPr lang="en-US" altLang="zh-CN" sz="1600" dirty="0"/>
              <a:t>X</a:t>
            </a:r>
            <a:r>
              <a:rPr lang="zh-CN" altLang="en-US" sz="1600" dirty="0"/>
              <a:t>线检查有助于确定肺过度充气的程度及与其他肺部疾病相鉴别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6408" y="6272166"/>
            <a:ext cx="68580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zh-CN" altLang="en-US" sz="750" dirty="0">
                <a:solidFill>
                  <a:prstClr val="black"/>
                </a:solidFill>
              </a:rPr>
              <a:t>中华医学会呼吸病学分会慢性阻塞性肺疾病学组</a:t>
            </a:r>
            <a:r>
              <a:rPr lang="en-US" altLang="zh-CN" sz="750" dirty="0">
                <a:solidFill>
                  <a:prstClr val="black"/>
                </a:solidFill>
              </a:rPr>
              <a:t>.</a:t>
            </a:r>
            <a:r>
              <a:rPr lang="zh-CN" altLang="en-US" sz="750" dirty="0">
                <a:solidFill>
                  <a:prstClr val="black"/>
                </a:solidFill>
              </a:rPr>
              <a:t> 慢性阻塞性肺疾病诊治指南（</a:t>
            </a:r>
            <a:r>
              <a:rPr lang="en-US" altLang="zh-CN" sz="750" dirty="0">
                <a:solidFill>
                  <a:prstClr val="black"/>
                </a:solidFill>
              </a:rPr>
              <a:t>2013</a:t>
            </a:r>
            <a:r>
              <a:rPr lang="zh-CN" altLang="en-US" sz="750" dirty="0">
                <a:solidFill>
                  <a:prstClr val="black"/>
                </a:solidFill>
              </a:rPr>
              <a:t>年修订版）</a:t>
            </a:r>
            <a:r>
              <a:rPr lang="en-US" altLang="zh-CN" sz="750" dirty="0">
                <a:solidFill>
                  <a:prstClr val="black"/>
                </a:solidFill>
              </a:rPr>
              <a:t>.</a:t>
            </a:r>
            <a:r>
              <a:rPr lang="zh-CN" altLang="en-US" sz="750" dirty="0">
                <a:solidFill>
                  <a:prstClr val="black"/>
                </a:solidFill>
              </a:rPr>
              <a:t>中华结核和呼吸杂志</a:t>
            </a:r>
            <a:r>
              <a:rPr lang="en-US" altLang="zh-CN" sz="750" dirty="0">
                <a:solidFill>
                  <a:prstClr val="black"/>
                </a:solidFill>
              </a:rPr>
              <a:t>, </a:t>
            </a:r>
            <a:r>
              <a:rPr lang="en-US" altLang="zh-CN" sz="750" dirty="0">
                <a:solidFill>
                  <a:prstClr val="black"/>
                </a:solidFill>
                <a:cs typeface="Arial" pitchFamily="34" charset="0"/>
              </a:rPr>
              <a:t>2013, 36(4): 255-264.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168477"/>
            <a:ext cx="27543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prstClr val="black"/>
                </a:solidFill>
              </a:rPr>
              <a:t>本案解析：</a:t>
            </a:r>
            <a:endParaRPr lang="en-US" altLang="zh-CN" sz="1600" b="1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</a:rPr>
              <a:t>患者反复咳嗽、咳痰</a:t>
            </a:r>
            <a:r>
              <a:rPr lang="en-US" altLang="zh-CN" sz="1600" dirty="0">
                <a:solidFill>
                  <a:prstClr val="black"/>
                </a:solidFill>
              </a:rPr>
              <a:t>20</a:t>
            </a:r>
            <a:r>
              <a:rPr lang="zh-CN" altLang="en-US" sz="1600" dirty="0">
                <a:solidFill>
                  <a:prstClr val="black"/>
                </a:solidFill>
              </a:rPr>
              <a:t>余年，气喘伴</a:t>
            </a:r>
            <a:r>
              <a:rPr lang="en-US" altLang="zh-CN" sz="1600" dirty="0">
                <a:solidFill>
                  <a:prstClr val="black"/>
                </a:solidFill>
              </a:rPr>
              <a:t>3</a:t>
            </a:r>
            <a:r>
              <a:rPr lang="zh-CN" altLang="en-US" sz="1600" dirty="0">
                <a:solidFill>
                  <a:prstClr val="black"/>
                </a:solidFill>
              </a:rPr>
              <a:t>年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</a:rPr>
              <a:t>患者有吸烟史，粉尘接触史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zh-CN" altLang="en-US" sz="1600" dirty="0">
                <a:solidFill>
                  <a:prstClr val="black"/>
                </a:solidFill>
              </a:rPr>
              <a:t>吸入支气管扩张剂后：</a:t>
            </a:r>
            <a:r>
              <a:rPr kumimoji="1" lang="en-US" altLang="zh-CN" sz="1600" dirty="0" err="1">
                <a:solidFill>
                  <a:prstClr val="black"/>
                </a:solidFill>
              </a:rPr>
              <a:t>FEV</a:t>
            </a:r>
            <a:r>
              <a:rPr kumimoji="1" lang="en-US" altLang="zh-CN" sz="1600" baseline="-25000" dirty="0" err="1">
                <a:solidFill>
                  <a:prstClr val="black"/>
                </a:solidFill>
              </a:rPr>
              <a:t>1</a:t>
            </a:r>
            <a:r>
              <a:rPr kumimoji="1" lang="zh-CN" altLang="en-US" sz="1600" dirty="0">
                <a:solidFill>
                  <a:prstClr val="black"/>
                </a:solidFill>
              </a:rPr>
              <a:t>／</a:t>
            </a:r>
            <a:r>
              <a:rPr kumimoji="1" lang="en-US" altLang="zh-CN" sz="1600" dirty="0" err="1">
                <a:solidFill>
                  <a:prstClr val="black"/>
                </a:solidFill>
              </a:rPr>
              <a:t>FVC</a:t>
            </a:r>
            <a:r>
              <a:rPr kumimoji="1" lang="zh-CN" altLang="en-US" sz="1600" dirty="0">
                <a:solidFill>
                  <a:prstClr val="black"/>
                </a:solidFill>
              </a:rPr>
              <a:t>％＜</a:t>
            </a:r>
            <a:r>
              <a:rPr kumimoji="1" lang="en-US" altLang="zh-CN" sz="1600" dirty="0">
                <a:solidFill>
                  <a:prstClr val="black"/>
                </a:solidFill>
              </a:rPr>
              <a:t>70</a:t>
            </a:r>
            <a:r>
              <a:rPr kumimoji="1" lang="zh-CN" altLang="en-US" sz="1600" dirty="0">
                <a:solidFill>
                  <a:prstClr val="black"/>
                </a:solidFill>
              </a:rPr>
              <a:t>％</a:t>
            </a:r>
            <a:endParaRPr kumimoji="1" lang="en-US" altLang="zh-CN" sz="16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</a:rPr>
              <a:t>血气分析</a:t>
            </a:r>
            <a:r>
              <a:rPr lang="en-US" altLang="zh-CN" sz="1600" dirty="0" err="1">
                <a:solidFill>
                  <a:prstClr val="black"/>
                </a:solidFill>
              </a:rPr>
              <a:t>PCO</a:t>
            </a:r>
            <a:r>
              <a:rPr lang="en-US" altLang="zh-CN" sz="1600" baseline="-25000" dirty="0" err="1">
                <a:solidFill>
                  <a:prstClr val="black"/>
                </a:solidFill>
              </a:rPr>
              <a:t>2</a:t>
            </a:r>
            <a:r>
              <a:rPr lang="en-US" altLang="zh-CN" sz="1600" baseline="-25000" dirty="0">
                <a:solidFill>
                  <a:prstClr val="black"/>
                </a:solidFill>
              </a:rPr>
              <a:t>  </a:t>
            </a:r>
            <a:r>
              <a:rPr lang="en-US" altLang="zh-CN" sz="1600" dirty="0">
                <a:solidFill>
                  <a:prstClr val="black"/>
                </a:solidFill>
              </a:rPr>
              <a:t>↑</a:t>
            </a:r>
            <a:r>
              <a:rPr lang="zh-CN" altLang="en-US" sz="1600" dirty="0">
                <a:solidFill>
                  <a:prstClr val="black"/>
                </a:solidFill>
              </a:rPr>
              <a:t>，提示肺通气不足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solidFill>
                  <a:prstClr val="black"/>
                </a:solidFill>
              </a:rPr>
              <a:t>胸部</a:t>
            </a:r>
            <a:r>
              <a:rPr lang="en-US" altLang="zh-CN" sz="1600" dirty="0">
                <a:solidFill>
                  <a:prstClr val="black"/>
                </a:solidFill>
              </a:rPr>
              <a:t>X</a:t>
            </a:r>
            <a:r>
              <a:rPr lang="zh-CN" altLang="en-US" sz="1600" dirty="0">
                <a:solidFill>
                  <a:prstClr val="black"/>
                </a:solidFill>
              </a:rPr>
              <a:t>线显示过度充气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685800"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defTabSz="685800"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</a:endParaRPr>
          </a:p>
          <a:p>
            <a:pPr defTabSz="685800"/>
            <a:endParaRPr lang="zh-CN" alt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990347744"/>
              </p:ext>
            </p:extLst>
          </p:nvPr>
        </p:nvGraphicFramePr>
        <p:xfrm>
          <a:off x="674694" y="4206888"/>
          <a:ext cx="3474132" cy="126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536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08520" y="1196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诊断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395288" y="1899358"/>
            <a:ext cx="3888680" cy="1548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  <a:spcBef>
                <a:spcPts val="600"/>
              </a:spcBef>
              <a:buSzPct val="100000"/>
            </a:pPr>
            <a:r>
              <a:rPr lang="zh-CN" altLang="en-US" sz="1600" b="1" dirty="0">
                <a:latin typeface="+mn-ea"/>
              </a:rPr>
              <a:t>诊断：</a:t>
            </a:r>
            <a:endParaRPr lang="en-US" altLang="zh-CN" sz="1600" b="1" dirty="0">
              <a:latin typeface="+mn-ea"/>
            </a:endParaRPr>
          </a:p>
          <a:p>
            <a:pPr marL="457200" indent="-9525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altLang="zh-CN" sz="1400" dirty="0" smtClean="0">
                <a:latin typeface="+mn-ea"/>
              </a:rPr>
              <a:t>.</a:t>
            </a:r>
          </a:p>
          <a:p>
            <a:pPr marL="457200" indent="-9525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altLang="zh-CN" sz="1400" dirty="0" smtClean="0">
                <a:latin typeface="+mn-ea"/>
              </a:rPr>
              <a:t>.</a:t>
            </a:r>
          </a:p>
          <a:p>
            <a:pPr marL="457200" indent="-9525">
              <a:lnSpc>
                <a:spcPct val="125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altLang="zh-CN" sz="1400" dirty="0">
                <a:latin typeface="+mn-ea"/>
              </a:rPr>
              <a:t>.</a:t>
            </a:r>
            <a:endParaRPr lang="en-US" altLang="zh-CN" sz="1400" dirty="0" smtClean="0">
              <a:latin typeface="+mn-ea"/>
            </a:endParaRPr>
          </a:p>
        </p:txBody>
      </p:sp>
      <p:sp>
        <p:nvSpPr>
          <p:cNvPr id="8" name="矩形 6"/>
          <p:cNvSpPr/>
          <p:nvPr/>
        </p:nvSpPr>
        <p:spPr>
          <a:xfrm>
            <a:off x="4430011" y="1899358"/>
            <a:ext cx="3672408" cy="1548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600"/>
              </a:spcBef>
              <a:buNone/>
            </a:pPr>
            <a:r>
              <a:rPr lang="zh-CN" altLang="en-US" b="1" dirty="0">
                <a:latin typeface="+mj-ea"/>
                <a:ea typeface="+mj-ea"/>
              </a:rPr>
              <a:t>症状评估：</a:t>
            </a:r>
            <a:endParaRPr lang="en-US" altLang="zh-CN" b="1" dirty="0">
              <a:latin typeface="+mj-ea"/>
              <a:ea typeface="+mj-ea"/>
            </a:endParaRPr>
          </a:p>
          <a:p>
            <a:pPr marL="800100" lvl="2" indent="-400050">
              <a:spcBef>
                <a:spcPts val="600"/>
              </a:spcBef>
            </a:pPr>
            <a:r>
              <a:rPr lang="en-US" altLang="zh-CN" dirty="0">
                <a:latin typeface="+mj-ea"/>
                <a:ea typeface="+mj-ea"/>
              </a:rPr>
              <a:t>CAT</a:t>
            </a:r>
            <a:r>
              <a:rPr lang="zh-CN" altLang="en-US" dirty="0">
                <a:latin typeface="+mj-ea"/>
                <a:ea typeface="+mj-ea"/>
              </a:rPr>
              <a:t>评分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endParaRPr lang="en-US" altLang="zh-CN" dirty="0">
              <a:latin typeface="+mj-ea"/>
              <a:ea typeface="+mj-ea"/>
            </a:endParaRPr>
          </a:p>
          <a:p>
            <a:pPr marL="742950" lvl="2" indent="-342900">
              <a:spcBef>
                <a:spcPts val="600"/>
              </a:spcBef>
            </a:pPr>
            <a:r>
              <a:rPr lang="en-US" altLang="zh-CN" dirty="0" err="1">
                <a:latin typeface="+mj-ea"/>
                <a:ea typeface="+mj-ea"/>
              </a:rPr>
              <a:t>mMRC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9" name="矩形 7"/>
          <p:cNvSpPr/>
          <p:nvPr/>
        </p:nvSpPr>
        <p:spPr>
          <a:xfrm>
            <a:off x="395288" y="4004767"/>
            <a:ext cx="7725792" cy="11894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CN" altLang="en-US" b="1" dirty="0">
                <a:latin typeface="+mj-lt"/>
                <a:ea typeface="黑体" pitchFamily="49" charset="-122"/>
              </a:rPr>
              <a:t>综合评估</a:t>
            </a:r>
            <a:r>
              <a:rPr lang="zh-CN" altLang="en-US" b="1" dirty="0" smtClean="0">
                <a:latin typeface="+mj-lt"/>
                <a:ea typeface="黑体" pitchFamily="49" charset="-122"/>
              </a:rPr>
              <a:t>：</a:t>
            </a:r>
            <a:endParaRPr lang="en-US" altLang="zh-CN" b="1" dirty="0">
              <a:latin typeface="+mj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8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诊断依据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鉴别诊断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1.</a:t>
            </a:r>
            <a:r>
              <a:rPr lang="zh-CN" altLang="zh-CN" sz="2000" dirty="0" smtClean="0">
                <a:solidFill>
                  <a:srgbClr val="00B050"/>
                </a:solidFill>
              </a:rPr>
              <a:t>支气管哮喘：</a:t>
            </a:r>
            <a:r>
              <a:rPr lang="zh-CN" altLang="zh-CN" sz="2000" dirty="0" smtClean="0"/>
              <a:t>多在儿童或青少年期起病，以发作性喘息为特征，发作时两肺布满哮鸣音，缓解后症状消失，常有家庭或个人过敏史。哮喘的气流受限多为可逆性，其支气管舒张试验阳性。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00B050"/>
                </a:solidFill>
              </a:rPr>
              <a:t>2.</a:t>
            </a:r>
            <a:r>
              <a:rPr lang="zh-CN" altLang="zh-CN" sz="2000" dirty="0" smtClean="0">
                <a:solidFill>
                  <a:srgbClr val="00B050"/>
                </a:solidFill>
              </a:rPr>
              <a:t>支气管扩张：</a:t>
            </a:r>
            <a:r>
              <a:rPr lang="zh-CN" altLang="zh-CN" sz="2000" dirty="0" smtClean="0"/>
              <a:t>有反复发作咳嗽、咳痰特点，常反复咯血。合并感染时有多量脓性痰。查体常有肺部固定性湿性音。部分胸部</a:t>
            </a:r>
            <a:r>
              <a:rPr lang="en-US" altLang="zh-CN" sz="2000" dirty="0" smtClean="0"/>
              <a:t>X</a:t>
            </a:r>
            <a:r>
              <a:rPr lang="zh-CN" altLang="zh-CN" sz="2000" dirty="0" smtClean="0"/>
              <a:t>片显示肺纹理粗乱或呈卷发状，高分辨</a:t>
            </a:r>
            <a:r>
              <a:rPr lang="en-US" altLang="zh-CN" sz="2000" dirty="0" smtClean="0"/>
              <a:t>CT</a:t>
            </a:r>
            <a:r>
              <a:rPr lang="zh-CN" altLang="zh-CN" sz="2000" dirty="0" smtClean="0"/>
              <a:t>可见支气管扩张改变。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00B050"/>
                </a:solidFill>
              </a:rPr>
              <a:t>3.</a:t>
            </a:r>
            <a:r>
              <a:rPr lang="zh-CN" altLang="zh-CN" sz="2000" dirty="0" smtClean="0">
                <a:solidFill>
                  <a:srgbClr val="00B050"/>
                </a:solidFill>
              </a:rPr>
              <a:t>肺癌：</a:t>
            </a:r>
            <a:r>
              <a:rPr lang="zh-CN" altLang="zh-CN" sz="2000" dirty="0" smtClean="0"/>
              <a:t>有慢性咳嗽、咳痰，近期痰中可带血，并反复发生，胸部</a:t>
            </a:r>
            <a:r>
              <a:rPr lang="en-US" altLang="zh-CN" sz="2000" dirty="0" smtClean="0"/>
              <a:t>X</a:t>
            </a:r>
            <a:r>
              <a:rPr lang="zh-CN" altLang="zh-CN" sz="2000" dirty="0" smtClean="0"/>
              <a:t>线片及</a:t>
            </a:r>
            <a:r>
              <a:rPr lang="en-US" altLang="zh-CN" sz="2000" dirty="0" smtClean="0"/>
              <a:t>CT</a:t>
            </a:r>
            <a:r>
              <a:rPr lang="zh-CN" altLang="zh-CN" sz="2000" dirty="0" smtClean="0"/>
              <a:t>可发现占位病变或阻塞性肺不张或肺炎。痰细胞学检查、纤维支气管镜检查以至肺活检，可有助于慢阻肺的明确诊断。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治疗原则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0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治疗经过</a:t>
            </a:r>
            <a:r>
              <a:rPr lang="en-US" altLang="zh-CN" dirty="0" smtClean="0"/>
              <a:t>--</a:t>
            </a:r>
            <a:r>
              <a:rPr lang="zh-CN" altLang="en-US" dirty="0" smtClean="0"/>
              <a:t>急性</a:t>
            </a:r>
            <a:r>
              <a:rPr lang="zh-CN" altLang="en-US" dirty="0"/>
              <a:t>加重</a:t>
            </a:r>
            <a:r>
              <a:rPr lang="zh-CN" altLang="en-US" dirty="0" smtClean="0"/>
              <a:t>期，院内</a:t>
            </a:r>
            <a:endParaRPr lang="zh-CN" altLang="en-US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557743383"/>
              </p:ext>
            </p:extLst>
          </p:nvPr>
        </p:nvGraphicFramePr>
        <p:xfrm>
          <a:off x="611560" y="1700808"/>
          <a:ext cx="45365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矩形 11"/>
          <p:cNvSpPr/>
          <p:nvPr/>
        </p:nvSpPr>
        <p:spPr>
          <a:xfrm>
            <a:off x="539552" y="1052736"/>
            <a:ext cx="2752677" cy="52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indent="0">
              <a:lnSpc>
                <a:spcPct val="17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急性加重期治疗方案：</a:t>
            </a:r>
            <a:endParaRPr lang="en-US" altLang="zh-CN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2120" y="1052736"/>
            <a:ext cx="1726755" cy="545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indent="0">
              <a:lnSpc>
                <a:spcPct val="170000"/>
              </a:lnSpc>
              <a:buNone/>
            </a:pPr>
            <a:r>
              <a:rPr lang="zh-CN" altLang="en-US" sz="2000" b="1" dirty="0"/>
              <a:t>合并症治疗：</a:t>
            </a:r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xmlns:p14="http://schemas.microsoft.com/office/powerpoint/2010/main" val="508991894"/>
              </p:ext>
            </p:extLst>
          </p:nvPr>
        </p:nvGraphicFramePr>
        <p:xfrm>
          <a:off x="5746863" y="1938092"/>
          <a:ext cx="2569553" cy="220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5724128" y="4353059"/>
            <a:ext cx="2569552" cy="948149"/>
            <a:chOff x="0" y="1210764"/>
            <a:chExt cx="2569552" cy="948149"/>
          </a:xfrm>
        </p:grpSpPr>
        <p:sp>
          <p:nvSpPr>
            <p:cNvPr id="9" name="矩形 8"/>
            <p:cNvSpPr/>
            <p:nvPr/>
          </p:nvSpPr>
          <p:spPr>
            <a:xfrm>
              <a:off x="0" y="1210764"/>
              <a:ext cx="2569552" cy="94814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矩形 9"/>
            <p:cNvSpPr/>
            <p:nvPr/>
          </p:nvSpPr>
          <p:spPr>
            <a:xfrm>
              <a:off x="0" y="1210764"/>
              <a:ext cx="2569552" cy="948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426" tIns="291592" rIns="199426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1400" dirty="0" smtClean="0"/>
                <a:t>…</a:t>
              </a:r>
              <a:endParaRPr lang="zh-CN" altLang="en-US" sz="1400" kern="12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68144" y="4209043"/>
            <a:ext cx="1798687" cy="413280"/>
            <a:chOff x="128477" y="1004124"/>
            <a:chExt cx="1798687" cy="413280"/>
          </a:xfrm>
        </p:grpSpPr>
        <p:sp>
          <p:nvSpPr>
            <p:cNvPr id="15" name="圆角矩形 14"/>
            <p:cNvSpPr/>
            <p:nvPr/>
          </p:nvSpPr>
          <p:spPr>
            <a:xfrm>
              <a:off x="128477" y="1004124"/>
              <a:ext cx="1798687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sz="1400" dirty="0" smtClean="0"/>
                <a:t>其他</a:t>
              </a:r>
              <a:endParaRPr lang="en-US" sz="1400" dirty="0"/>
            </a:p>
          </p:txBody>
        </p:sp>
        <p:sp>
          <p:nvSpPr>
            <p:cNvPr id="16" name="圆角矩形 4"/>
            <p:cNvSpPr/>
            <p:nvPr/>
          </p:nvSpPr>
          <p:spPr>
            <a:xfrm>
              <a:off x="148652" y="1024299"/>
              <a:ext cx="1758337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986" tIns="0" rIns="67986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住院期间使用的药物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4910"/>
              </p:ext>
            </p:extLst>
          </p:nvPr>
        </p:nvGraphicFramePr>
        <p:xfrm>
          <a:off x="755576" y="1124743"/>
          <a:ext cx="7416823" cy="4398512"/>
        </p:xfrm>
        <a:graphic>
          <a:graphicData uri="http://schemas.openxmlformats.org/drawingml/2006/table">
            <a:tbl>
              <a:tblPr/>
              <a:tblGrid>
                <a:gridCol w="1152128"/>
                <a:gridCol w="1815454"/>
                <a:gridCol w="2148547"/>
                <a:gridCol w="2300694"/>
              </a:tblGrid>
              <a:tr h="3429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药物类别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药品名称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用法用量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支气管扩张剂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1150" marR="61150" marT="31871" marB="318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1150" marR="61150" marT="31871" marB="318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61150" marR="61150" marT="31871" marB="318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糖皮质激素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吸入糖皮质激素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口服糖皮质激素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静脉糖皮质激素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复方制剂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支气管扩张剂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糖皮质激素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抗生素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其他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68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3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治疗经过</a:t>
            </a:r>
            <a:r>
              <a:rPr lang="en-US" altLang="zh-CN" dirty="0" smtClean="0"/>
              <a:t>--</a:t>
            </a:r>
            <a:r>
              <a:rPr lang="zh-CN" altLang="en-US" dirty="0" smtClean="0"/>
              <a:t>稳定期，院外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95288" y="5595180"/>
            <a:ext cx="8280400" cy="433388"/>
          </a:xfr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877982130"/>
              </p:ext>
            </p:extLst>
          </p:nvPr>
        </p:nvGraphicFramePr>
        <p:xfrm>
          <a:off x="1140296" y="12032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187624" y="620688"/>
            <a:ext cx="204414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稳定期治疗方案：</a:t>
            </a:r>
            <a:endParaRPr lang="en-US" altLang="zh-CN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9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用药后患者病情变化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39552" y="1187624"/>
            <a:ext cx="8280920" cy="426424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症状：</a:t>
            </a:r>
            <a:endParaRPr lang="en-US" altLang="zh-CN" sz="2400" dirty="0" smtClean="0"/>
          </a:p>
          <a:p>
            <a:pPr>
              <a:buFont typeface="Arial" pitchFamily="34" charset="0"/>
              <a:buNone/>
            </a:pPr>
            <a:r>
              <a:rPr lang="en-US" altLang="zh-CN" sz="2400" dirty="0" smtClean="0"/>
              <a:t>       </a:t>
            </a:r>
            <a:r>
              <a:rPr lang="zh-CN" altLang="en-US" dirty="0"/>
              <a:t>咳嗽：</a:t>
            </a:r>
            <a:r>
              <a:rPr lang="en-US" altLang="zh-CN" dirty="0"/>
              <a:t>_______________________________________</a:t>
            </a:r>
          </a:p>
          <a:p>
            <a:pPr>
              <a:buNone/>
            </a:pPr>
            <a:r>
              <a:rPr lang="en-US" altLang="zh-CN" dirty="0"/>
              <a:t>         </a:t>
            </a:r>
            <a:r>
              <a:rPr lang="zh-CN" altLang="en-US" dirty="0"/>
              <a:t>咳痰</a:t>
            </a:r>
            <a:r>
              <a:rPr lang="en-US" altLang="zh-CN" dirty="0"/>
              <a:t> </a:t>
            </a:r>
            <a:r>
              <a:rPr lang="zh-CN" altLang="en-US" dirty="0"/>
              <a:t>：</a:t>
            </a:r>
            <a:r>
              <a:rPr lang="en-US" altLang="zh-CN" dirty="0"/>
              <a:t>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zh-CN" altLang="en-US" dirty="0"/>
              <a:t>         气促、胸闷： </a:t>
            </a:r>
            <a:r>
              <a:rPr lang="en-US" altLang="zh-CN" dirty="0" smtClean="0"/>
              <a:t>_________________________________</a:t>
            </a:r>
          </a:p>
          <a:p>
            <a:pPr>
              <a:buFont typeface="Arial" pitchFamily="34" charset="0"/>
              <a:buNone/>
            </a:pPr>
            <a:endParaRPr lang="en-US" altLang="zh-CN" dirty="0"/>
          </a:p>
          <a:p>
            <a:r>
              <a:rPr lang="zh-CN" altLang="en-US" sz="2400" dirty="0" smtClean="0"/>
              <a:t>体征：</a:t>
            </a:r>
            <a:endParaRPr lang="en-US" altLang="zh-CN" sz="2400" dirty="0" smtClean="0"/>
          </a:p>
          <a:p>
            <a:pPr>
              <a:buFont typeface="Arial" pitchFamily="34" charset="0"/>
              <a:buNone/>
            </a:pPr>
            <a:r>
              <a:rPr lang="en-US" altLang="zh-CN" sz="2400" dirty="0" smtClean="0"/>
              <a:t>       </a:t>
            </a:r>
            <a:r>
              <a:rPr lang="zh-CN" altLang="en-US" dirty="0"/>
              <a:t>呼吸音：</a:t>
            </a:r>
            <a:r>
              <a:rPr lang="en-US" altLang="zh-CN" dirty="0"/>
              <a:t>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zh-CN" altLang="en-US" dirty="0"/>
              <a:t>         叩诊：</a:t>
            </a:r>
            <a:r>
              <a:rPr lang="en-US" altLang="zh-CN" dirty="0"/>
              <a:t>_______________________________________</a:t>
            </a:r>
          </a:p>
          <a:p>
            <a:pPr>
              <a:buFont typeface="Arial" pitchFamily="34" charset="0"/>
              <a:buNone/>
            </a:pPr>
            <a:r>
              <a:rPr lang="en-US" altLang="zh-CN" dirty="0"/>
              <a:t>         </a:t>
            </a:r>
            <a:r>
              <a:rPr lang="zh-CN" altLang="en-US" dirty="0"/>
              <a:t>其他阳性体征：</a:t>
            </a:r>
            <a:r>
              <a:rPr lang="en-US" altLang="zh-CN" dirty="0"/>
              <a:t>_______________________________</a:t>
            </a:r>
          </a:p>
          <a:p>
            <a:pPr>
              <a:buFont typeface="Arial" pitchFamily="34" charset="0"/>
              <a:buNone/>
            </a:pPr>
            <a:endParaRPr lang="en-US" altLang="zh-CN" dirty="0"/>
          </a:p>
          <a:p>
            <a:endParaRPr lang="zh-CN" altLang="en-US" dirty="0"/>
          </a:p>
          <a:p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2143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用药后实验室检查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8744"/>
              </p:ext>
            </p:extLst>
          </p:nvPr>
        </p:nvGraphicFramePr>
        <p:xfrm>
          <a:off x="971600" y="1628800"/>
          <a:ext cx="7056783" cy="1224136"/>
        </p:xfrm>
        <a:graphic>
          <a:graphicData uri="http://schemas.openxmlformats.org/drawingml/2006/table">
            <a:tbl>
              <a:tblPr/>
              <a:tblGrid>
                <a:gridCol w="1121236"/>
                <a:gridCol w="1442191"/>
                <a:gridCol w="1374916"/>
                <a:gridCol w="1520678"/>
                <a:gridCol w="1597762"/>
              </a:tblGrid>
              <a:tr h="7337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血常规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白细胞计数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x10</a:t>
                      </a:r>
                      <a:r>
                        <a:rPr kumimoji="0" lang="en-US" altLang="zh-CN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红细胞计数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(x10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中性粒细胞比率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(%)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嗜酸性粒细胞计数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07284"/>
              </p:ext>
            </p:extLst>
          </p:nvPr>
        </p:nvGraphicFramePr>
        <p:xfrm>
          <a:off x="971599" y="2954361"/>
          <a:ext cx="7056783" cy="1122710"/>
        </p:xfrm>
        <a:graphic>
          <a:graphicData uri="http://schemas.openxmlformats.org/drawingml/2006/table">
            <a:tbl>
              <a:tblPr/>
              <a:tblGrid>
                <a:gridCol w="1144343"/>
                <a:gridCol w="1955841"/>
                <a:gridCol w="1978300"/>
                <a:gridCol w="1978299"/>
              </a:tblGrid>
              <a:tr h="56135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血气分析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CO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(mmHg)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O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(mmHg)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pH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55">
                <a:tc vMerge="1">
                  <a:txBody>
                    <a:bodyPr/>
                    <a:lstStyle/>
                    <a:p>
                      <a:pPr algn="l"/>
                      <a:endParaRPr lang="zh-CN" sz="16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1150" marR="61150" marT="31871" marB="318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00448"/>
              </p:ext>
            </p:extLst>
          </p:nvPr>
        </p:nvGraphicFramePr>
        <p:xfrm>
          <a:off x="971599" y="4195129"/>
          <a:ext cx="7056783" cy="889462"/>
        </p:xfrm>
        <a:graphic>
          <a:graphicData uri="http://schemas.openxmlformats.org/drawingml/2006/table">
            <a:tbl>
              <a:tblPr/>
              <a:tblGrid>
                <a:gridCol w="1121885"/>
                <a:gridCol w="5934898"/>
              </a:tblGrid>
              <a:tr h="8894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生化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7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43474"/>
              </p:ext>
            </p:extLst>
          </p:nvPr>
        </p:nvGraphicFramePr>
        <p:xfrm>
          <a:off x="1331640" y="1772816"/>
          <a:ext cx="6552728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91210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医生姓名：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职称：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科室：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单位：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210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填写日期：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指导医生：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45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用药后肺功能检查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35822"/>
              </p:ext>
            </p:extLst>
          </p:nvPr>
        </p:nvGraphicFramePr>
        <p:xfrm>
          <a:off x="1043608" y="1988840"/>
          <a:ext cx="7344666" cy="2646163"/>
        </p:xfrm>
        <a:graphic>
          <a:graphicData uri="http://schemas.openxmlformats.org/drawingml/2006/table">
            <a:tbl>
              <a:tblPr/>
              <a:tblGrid>
                <a:gridCol w="1190317"/>
                <a:gridCol w="1654191"/>
                <a:gridCol w="1654191"/>
                <a:gridCol w="1522906"/>
                <a:gridCol w="1323061"/>
              </a:tblGrid>
              <a:tr h="1586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肺功能检查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FVC(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占预测值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%)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FEV</a:t>
                      </a:r>
                      <a:r>
                        <a:rPr kumimoji="0" lang="en-US" altLang="zh-CN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占预测值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%)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FEV</a:t>
                      </a:r>
                      <a:r>
                        <a:rPr kumimoji="0" lang="en-US" altLang="zh-CN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/FVC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(%)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MVV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(L/min)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0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6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用药后影像</a:t>
            </a:r>
            <a:r>
              <a:rPr lang="zh-CN" altLang="en-US" dirty="0"/>
              <a:t>学检查</a:t>
            </a:r>
          </a:p>
        </p:txBody>
      </p:sp>
      <p:graphicFrame>
        <p:nvGraphicFramePr>
          <p:cNvPr id="5" name="Group 19"/>
          <p:cNvGraphicFramePr>
            <a:graphicFrameLocks noGrp="1"/>
          </p:cNvGraphicFramePr>
          <p:nvPr>
            <p:extLst/>
          </p:nvPr>
        </p:nvGraphicFramePr>
        <p:xfrm>
          <a:off x="755576" y="1268760"/>
          <a:ext cx="7344815" cy="4104455"/>
        </p:xfrm>
        <a:graphic>
          <a:graphicData uri="http://schemas.openxmlformats.org/drawingml/2006/table">
            <a:tbl>
              <a:tblPr/>
              <a:tblGrid>
                <a:gridCol w="1215207"/>
                <a:gridCol w="2673225"/>
                <a:gridCol w="3456383"/>
              </a:tblGrid>
              <a:tr h="410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胸部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 smtClean="0"/>
                        <a:t>描述：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61070" y="1412776"/>
            <a:ext cx="3195306" cy="3816424"/>
            <a:chOff x="4761070" y="1412776"/>
            <a:chExt cx="3195306" cy="38164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070" y="1412776"/>
              <a:ext cx="3195306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804725" y="278092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</a:rPr>
                <a:t>样图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89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用药后影像学检查</a:t>
            </a:r>
          </a:p>
        </p:txBody>
      </p:sp>
      <p:graphicFrame>
        <p:nvGraphicFramePr>
          <p:cNvPr id="4" name="Group 19"/>
          <p:cNvGraphicFramePr>
            <a:graphicFrameLocks noGrp="1"/>
          </p:cNvGraphicFramePr>
          <p:nvPr>
            <p:extLst/>
          </p:nvPr>
        </p:nvGraphicFramePr>
        <p:xfrm>
          <a:off x="755576" y="1268760"/>
          <a:ext cx="7344815" cy="4104455"/>
        </p:xfrm>
        <a:graphic>
          <a:graphicData uri="http://schemas.openxmlformats.org/drawingml/2006/table">
            <a:tbl>
              <a:tblPr/>
              <a:tblGrid>
                <a:gridCol w="1215207"/>
                <a:gridCol w="2673225"/>
                <a:gridCol w="3456383"/>
              </a:tblGrid>
              <a:tr h="410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胸部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 smtClean="0"/>
                        <a:t>描述：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76056" y="1430274"/>
            <a:ext cx="2595562" cy="3781425"/>
            <a:chOff x="5076056" y="1430274"/>
            <a:chExt cx="2595562" cy="378142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8274" r="7503" b="6599"/>
            <a:stretch>
              <a:fillRect/>
            </a:stretch>
          </p:blipFill>
          <p:spPr bwMode="auto">
            <a:xfrm rot="5400000">
              <a:off x="4483124" y="2023206"/>
              <a:ext cx="3781425" cy="259556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804725" y="278092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</a:rPr>
                <a:t>样图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15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诊治小结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5193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80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GOLD</a:t>
            </a:r>
            <a:r>
              <a:rPr lang="zh-CN" altLang="en-US" sz="2400" dirty="0" smtClean="0">
                <a:latin typeface="+mn-ea"/>
                <a:ea typeface="+mn-ea"/>
              </a:rPr>
              <a:t>指南：慢阻肺的评估包括四个方面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3491" name="内容占位符 2"/>
          <p:cNvSpPr>
            <a:spLocks noGrp="1"/>
          </p:cNvSpPr>
          <p:nvPr>
            <p:ph idx="1"/>
          </p:nvPr>
        </p:nvSpPr>
        <p:spPr>
          <a:xfrm>
            <a:off x="1043608" y="2276872"/>
            <a:ext cx="3168352" cy="2682296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zh-CN" altLang="en-US" sz="2800" b="1" dirty="0" smtClean="0">
                <a:cs typeface="Arial" pitchFamily="34" charset="0"/>
              </a:rPr>
              <a:t>症状</a:t>
            </a:r>
            <a:endParaRPr lang="en-US" altLang="zh-CN" sz="2800" b="1" dirty="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zh-CN" altLang="en-US" sz="2800" b="1" dirty="0" smtClean="0">
                <a:cs typeface="Arial" pitchFamily="34" charset="0"/>
              </a:rPr>
              <a:t>肺功能</a:t>
            </a:r>
            <a:endParaRPr lang="en-US" altLang="zh-CN" sz="2800" b="1" dirty="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zh-CN" altLang="en-US" sz="2800" b="1" dirty="0" smtClean="0">
                <a:cs typeface="Arial" pitchFamily="34" charset="0"/>
              </a:rPr>
              <a:t>急性加重风险</a:t>
            </a:r>
            <a:endParaRPr lang="en-US" altLang="zh-CN" sz="2800" b="1" dirty="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  <a:buSzPct val="50000"/>
              <a:buFont typeface="Wingdings" pitchFamily="2" charset="2"/>
              <a:buChar char="n"/>
            </a:pPr>
            <a:r>
              <a:rPr lang="zh-CN" altLang="en-US" sz="2800" b="1" dirty="0" smtClean="0">
                <a:cs typeface="Arial" pitchFamily="34" charset="0"/>
              </a:rPr>
              <a:t>合并症</a:t>
            </a:r>
            <a:endParaRPr lang="en-US" altLang="zh-CN" sz="2800" b="1" dirty="0" smtClean="0">
              <a:cs typeface="Arial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zh-CN" altLang="en-US" sz="2800" dirty="0" smtClean="0">
              <a:cs typeface="Arial" pitchFamily="34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006" y="1862828"/>
            <a:ext cx="2618184" cy="33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5816205"/>
            <a:ext cx="6237312" cy="2077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r>
              <a:rPr lang="en-US" altLang="zh-CN" sz="750" dirty="0">
                <a:solidFill>
                  <a:prstClr val="black"/>
                </a:solidFill>
                <a:latin typeface="微软雅黑"/>
                <a:ea typeface="微软雅黑"/>
              </a:rPr>
              <a:t>Global strategy for the diagnosis, management, and prevention of chronic obstructive pulmonary disease. Revised 2013: 12-14. </a:t>
            </a:r>
            <a:endParaRPr lang="en-US" altLang="zh-CN" sz="750" b="1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784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 smtClean="0"/>
              <a:t>COPD</a:t>
            </a:r>
            <a:r>
              <a:rPr lang="zh-CN" altLang="en-US" sz="2400" dirty="0" smtClean="0"/>
              <a:t>症状及综合评估方法</a:t>
            </a:r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+mn-ea"/>
              </a:rPr>
              <a:t>中华医学会呼吸病学分会慢性阻塞性肺疾病学组</a:t>
            </a:r>
            <a:r>
              <a:rPr lang="en-US" altLang="zh-CN" dirty="0">
                <a:latin typeface="+mn-ea"/>
              </a:rPr>
              <a:t>.</a:t>
            </a:r>
            <a:r>
              <a:rPr lang="zh-CN" altLang="en-US" dirty="0">
                <a:latin typeface="+mn-ea"/>
              </a:rPr>
              <a:t> 慢性阻塞性肺疾病诊治指南（</a:t>
            </a:r>
            <a:r>
              <a:rPr lang="en-US" altLang="zh-CN" dirty="0">
                <a:latin typeface="+mn-ea"/>
              </a:rPr>
              <a:t>2013</a:t>
            </a:r>
            <a:r>
              <a:rPr lang="zh-CN" altLang="en-US" dirty="0">
                <a:latin typeface="+mn-ea"/>
              </a:rPr>
              <a:t>年修订版）</a:t>
            </a:r>
            <a:r>
              <a:rPr lang="en-US" altLang="zh-CN" dirty="0">
                <a:latin typeface="+mn-ea"/>
              </a:rPr>
              <a:t>.</a:t>
            </a:r>
            <a:r>
              <a:rPr lang="zh-CN" altLang="en-US" dirty="0">
                <a:latin typeface="+mn-ea"/>
              </a:rPr>
              <a:t>中华结核和呼吸杂志</a:t>
            </a:r>
            <a:r>
              <a:rPr lang="en-US" altLang="zh-CN" dirty="0">
                <a:latin typeface="+mn-ea"/>
              </a:rPr>
              <a:t>, </a:t>
            </a:r>
            <a:r>
              <a:rPr lang="en-US" altLang="zh-CN" dirty="0">
                <a:latin typeface="+mn-ea"/>
                <a:cs typeface="Arial" pitchFamily="34" charset="0"/>
              </a:rPr>
              <a:t>2013, 36(4): 255-264.</a:t>
            </a:r>
          </a:p>
          <a:p>
            <a:endParaRPr lang="zh-CN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3955" y="1167645"/>
            <a:ext cx="8510534" cy="5098775"/>
            <a:chOff x="1385646" y="2002633"/>
            <a:chExt cx="5940660" cy="3444825"/>
          </a:xfrm>
        </p:grpSpPr>
        <p:sp>
          <p:nvSpPr>
            <p:cNvPr id="5" name="TextBox 4"/>
            <p:cNvSpPr txBox="1"/>
            <p:nvPr/>
          </p:nvSpPr>
          <p:spPr>
            <a:xfrm>
              <a:off x="5058054" y="2002633"/>
              <a:ext cx="1026114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1350" b="1" dirty="0">
                  <a:solidFill>
                    <a:prstClr val="black"/>
                  </a:solidFill>
                </a:rPr>
                <a:t>本案解析：</a:t>
              </a:r>
              <a:endParaRPr lang="zh-CN" altLang="en-US" sz="1500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881" y="3750528"/>
              <a:ext cx="2930412" cy="1696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709682" y="2726924"/>
              <a:ext cx="2538282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1050" dirty="0">
                  <a:solidFill>
                    <a:prstClr val="black"/>
                  </a:solidFill>
                </a:rPr>
                <a:t>目前临床上采用</a:t>
              </a:r>
              <a:r>
                <a:rPr lang="en-US" altLang="zh-CN" sz="1050" dirty="0" err="1">
                  <a:solidFill>
                    <a:prstClr val="black"/>
                  </a:solidFill>
                </a:rPr>
                <a:t>mMRC</a:t>
              </a:r>
              <a:r>
                <a:rPr lang="zh-CN" altLang="en-US" sz="1050" dirty="0">
                  <a:solidFill>
                    <a:prstClr val="black"/>
                  </a:solidFill>
                </a:rPr>
                <a:t>分级或</a:t>
              </a:r>
              <a:r>
                <a:rPr lang="en-US" altLang="zh-CN" sz="1050" dirty="0">
                  <a:solidFill>
                    <a:prstClr val="black"/>
                  </a:solidFill>
                </a:rPr>
                <a:t>CAT</a:t>
              </a:r>
              <a:r>
                <a:rPr lang="zh-CN" altLang="en-US" sz="1050" dirty="0">
                  <a:solidFill>
                    <a:prstClr val="black"/>
                  </a:solidFill>
                </a:rPr>
                <a:t>评分作为症状评估方法，</a:t>
              </a:r>
              <a:r>
                <a:rPr lang="en-US" altLang="zh-CN" sz="1050" dirty="0" err="1">
                  <a:solidFill>
                    <a:prstClr val="black"/>
                  </a:solidFill>
                </a:rPr>
                <a:t>mMRC</a:t>
              </a:r>
              <a:r>
                <a:rPr lang="zh-CN" altLang="en-US" sz="1050" dirty="0">
                  <a:solidFill>
                    <a:prstClr val="black"/>
                  </a:solidFill>
                </a:rPr>
                <a:t>分级≥</a:t>
              </a:r>
              <a:r>
                <a:rPr lang="en-US" altLang="zh-CN" sz="1050" dirty="0">
                  <a:solidFill>
                    <a:prstClr val="black"/>
                  </a:solidFill>
                </a:rPr>
                <a:t>2</a:t>
              </a:r>
              <a:r>
                <a:rPr lang="zh-CN" altLang="en-US" sz="1050" dirty="0">
                  <a:solidFill>
                    <a:prstClr val="black"/>
                  </a:solidFill>
                </a:rPr>
                <a:t>级或</a:t>
              </a:r>
              <a:r>
                <a:rPr lang="en-US" altLang="zh-CN" sz="1050" dirty="0">
                  <a:solidFill>
                    <a:prstClr val="black"/>
                  </a:solidFill>
                </a:rPr>
                <a:t>CAT</a:t>
              </a:r>
              <a:r>
                <a:rPr lang="zh-CN" altLang="en-US" sz="1050" dirty="0">
                  <a:solidFill>
                    <a:prstClr val="black"/>
                  </a:solidFill>
                </a:rPr>
                <a:t>评分≥</a:t>
              </a:r>
              <a:r>
                <a:rPr lang="en-US" altLang="zh-CN" sz="1050" dirty="0">
                  <a:solidFill>
                    <a:prstClr val="black"/>
                  </a:solidFill>
                </a:rPr>
                <a:t>10</a:t>
              </a:r>
              <a:r>
                <a:rPr lang="zh-CN" altLang="en-US" sz="1050" dirty="0">
                  <a:solidFill>
                    <a:prstClr val="black"/>
                  </a:solidFill>
                </a:rPr>
                <a:t>分表明症状较重。</a:t>
              </a:r>
              <a:endParaRPr lang="en-US" altLang="zh-CN" sz="1050" dirty="0">
                <a:solidFill>
                  <a:prstClr val="black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39654" y="2456892"/>
              <a:ext cx="87716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症状评估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49881" y="3430634"/>
              <a:ext cx="877163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综合评估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923420" y="2459070"/>
              <a:ext cx="2402886" cy="570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9106" lvl="2" indent="-169069" defTabSz="685800">
                <a:spcBef>
                  <a:spcPts val="450"/>
                </a:spcBef>
                <a:buFont typeface="Arial" pitchFamily="34" charset="0"/>
                <a:buChar char="•"/>
              </a:pPr>
              <a:r>
                <a:rPr lang="en-US" altLang="zh-CN" sz="1350" dirty="0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CAT</a:t>
              </a:r>
              <a:r>
                <a:rPr lang="zh-CN" altLang="en-US" sz="1350" dirty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评分</a:t>
              </a:r>
              <a:r>
                <a:rPr lang="zh-CN" altLang="en-US" sz="1350" dirty="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：</a:t>
              </a:r>
              <a:r>
                <a:rPr lang="en-US" altLang="zh-CN" sz="1350" dirty="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XX</a:t>
              </a:r>
              <a:r>
                <a:rPr lang="zh-CN" altLang="en-US" sz="1350" dirty="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分</a:t>
              </a:r>
              <a:endParaRPr lang="en-US" altLang="zh-CN" sz="13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  <a:p>
              <a:pPr marL="469106" lvl="2" indent="-169069" defTabSz="685800">
                <a:spcBef>
                  <a:spcPts val="450"/>
                </a:spcBef>
                <a:buFont typeface="Arial" pitchFamily="34" charset="0"/>
                <a:buChar char="•"/>
              </a:pPr>
              <a:r>
                <a:rPr lang="en-US" altLang="zh-CN" sz="1350" dirty="0" err="1">
                  <a:solidFill>
                    <a:prstClr val="black"/>
                  </a:solidFill>
                  <a:latin typeface="Times New Roman" pitchFamily="18" charset="0"/>
                  <a:ea typeface="黑体" pitchFamily="49" charset="-122"/>
                </a:rPr>
                <a:t>mMRC</a:t>
              </a:r>
              <a:r>
                <a:rPr lang="zh-CN" altLang="en-US" sz="1350" dirty="0" smtClean="0">
                  <a:solidFill>
                    <a:prstClr val="black"/>
                  </a:solidFill>
                  <a:ea typeface="黑体" pitchFamily="49" charset="-122"/>
                </a:rPr>
                <a:t>：</a:t>
              </a:r>
              <a:r>
                <a:rPr lang="en-US" altLang="zh-CN" sz="1350" dirty="0" smtClean="0">
                  <a:solidFill>
                    <a:prstClr val="black"/>
                  </a:solidFill>
                  <a:ea typeface="黑体" pitchFamily="49" charset="-122"/>
                </a:rPr>
                <a:t>X</a:t>
              </a:r>
              <a:r>
                <a:rPr lang="zh-CN" altLang="en-US" sz="1350" dirty="0" smtClean="0">
                  <a:solidFill>
                    <a:prstClr val="black"/>
                  </a:solidFill>
                  <a:ea typeface="黑体" pitchFamily="49" charset="-122"/>
                </a:rPr>
                <a:t>级</a:t>
              </a:r>
              <a:endParaRPr lang="en-US" altLang="zh-CN" sz="1350" dirty="0">
                <a:solidFill>
                  <a:prstClr val="black"/>
                </a:solidFill>
                <a:ea typeface="黑体" pitchFamily="49" charset="-122"/>
              </a:endParaRPr>
            </a:p>
            <a:p>
              <a:pPr marL="469106" lvl="2" indent="-169069" defTabSz="685800">
                <a:spcBef>
                  <a:spcPts val="450"/>
                </a:spcBef>
                <a:buFont typeface="Arial" pitchFamily="34" charset="0"/>
                <a:buChar char="•"/>
              </a:pPr>
              <a:r>
                <a:rPr lang="en-US" altLang="zh-CN" sz="1350" dirty="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X</a:t>
              </a:r>
              <a:r>
                <a:rPr lang="zh-CN" altLang="en-US" sz="1350" dirty="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</a:rPr>
                <a:t>组</a:t>
              </a:r>
              <a:endParaRPr lang="en-US" altLang="zh-CN" sz="1350" dirty="0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5646" y="2071881"/>
              <a:ext cx="167418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b="1" dirty="0">
                  <a:solidFill>
                    <a:prstClr val="black"/>
                  </a:solidFill>
                </a:rPr>
                <a:t>慢阻肺评估要点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274078" y="3750528"/>
              <a:ext cx="1944216" cy="650580"/>
            </a:xfrm>
            <a:prstGeom prst="roundRect">
              <a:avLst/>
            </a:prstGeom>
            <a:no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7866" lvl="2" defTabSz="685800">
                <a:spcBef>
                  <a:spcPts val="450"/>
                </a:spcBef>
              </a:pPr>
              <a:r>
                <a:rPr lang="zh-CN" altLang="en-US" sz="1350" b="1" dirty="0">
                  <a:solidFill>
                    <a:srgbClr val="FF0000"/>
                  </a:solidFill>
                  <a:ea typeface="黑体" pitchFamily="49" charset="-122"/>
                </a:rPr>
                <a:t>属于症状较多、较重的高风险病例</a:t>
              </a:r>
              <a:endParaRPr lang="en-US" altLang="zh-CN" sz="1350" b="1" dirty="0">
                <a:solidFill>
                  <a:srgbClr val="FF0000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5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>
                <a:latin typeface="+mn-ea"/>
                <a:cs typeface="Arial" pitchFamily="34" charset="0"/>
              </a:rPr>
              <a:t>COPD</a:t>
            </a:r>
            <a:r>
              <a:rPr lang="zh-CN" altLang="en-US" dirty="0">
                <a:latin typeface="+mn-ea"/>
                <a:cs typeface="Arial" pitchFamily="34" charset="0"/>
              </a:rPr>
              <a:t>治疗</a:t>
            </a:r>
            <a:r>
              <a:rPr lang="zh-CN" altLang="en-US" dirty="0" smtClean="0"/>
              <a:t>强调</a:t>
            </a:r>
            <a:r>
              <a:rPr lang="zh-CN" altLang="en-US" dirty="0"/>
              <a:t>全程管理</a:t>
            </a:r>
            <a:r>
              <a:rPr lang="zh-CN" altLang="en-US" dirty="0" smtClean="0"/>
              <a:t>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348880"/>
            <a:ext cx="6172200" cy="24763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急性加重期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患者呼吸道症状超过日常变异范围的持续恶化，并需改变药物治疗方案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在疾病过程中，患者常有短期内咳嗽、咳痰、气短和</a:t>
            </a:r>
            <a:r>
              <a:rPr lang="en-US" altLang="zh-CN" sz="1600" dirty="0"/>
              <a:t>(</a:t>
            </a:r>
            <a:r>
              <a:rPr lang="zh-CN" altLang="en-US" sz="1600" dirty="0"/>
              <a:t>或</a:t>
            </a:r>
            <a:r>
              <a:rPr lang="en-US" altLang="zh-CN" sz="1600" dirty="0"/>
              <a:t>)</a:t>
            </a:r>
            <a:r>
              <a:rPr lang="zh-CN" altLang="en-US" sz="1600" dirty="0"/>
              <a:t>喘息加重，痰量增多，脓性或黏液脓性痰，可伴有发热等炎症明显加重的表现</a:t>
            </a:r>
            <a:endParaRPr lang="en-US" altLang="zh-CN" sz="16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稳定期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患者的咳嗽、咳痰和气短等症状稳定或症状轻微，病情基本恢复到急性加重前的状态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5816086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zh-CN" altLang="en-US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中华医学会呼吸病学分会慢性阻塞性肺疾病学组</a:t>
            </a:r>
            <a:r>
              <a:rPr lang="en-US" altLang="zh-CN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慢性阻塞性肺疾病诊治指南（</a:t>
            </a:r>
            <a:r>
              <a:rPr lang="en-US" altLang="zh-CN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年修订版）</a:t>
            </a:r>
            <a:r>
              <a:rPr lang="en-US" altLang="zh-CN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中华结核和呼吸杂志</a:t>
            </a:r>
            <a:r>
              <a:rPr lang="en-US" altLang="zh-CN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, </a:t>
            </a:r>
            <a:r>
              <a:rPr lang="en-US" altLang="zh-CN" sz="9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2013, 36(4): 255-264.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1591852"/>
            <a:ext cx="231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black"/>
                </a:solidFill>
                <a:cs typeface="Arial" pitchFamily="34" charset="0"/>
              </a:rPr>
              <a:t>COPD</a:t>
            </a:r>
            <a:r>
              <a:rPr lang="zh-CN" altLang="en-US" sz="2400" b="1" dirty="0">
                <a:solidFill>
                  <a:prstClr val="black"/>
                </a:solidFill>
                <a:cs typeface="Arial" pitchFamily="34" charset="0"/>
              </a:rPr>
              <a:t>各期特点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5328084" y="2240868"/>
            <a:ext cx="1944216" cy="4860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88232" y="2240868"/>
            <a:ext cx="1944216" cy="4860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83" y="1970838"/>
            <a:ext cx="3861048" cy="97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pitchFamily="34" charset="0"/>
              </a:rPr>
              <a:t>稳定期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6066" y="2834934"/>
            <a:ext cx="2808312" cy="1242138"/>
          </a:xfrm>
        </p:spPr>
        <p:txBody>
          <a:bodyPr rtlCol="0">
            <a:normAutofit/>
          </a:bodyPr>
          <a:lstStyle/>
          <a:p>
            <a:pPr marL="346329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600" b="1" dirty="0">
                <a:latin typeface="+mj-lt"/>
                <a:ea typeface="黑体" pitchFamily="49" charset="-122"/>
                <a:cs typeface="Arial" pitchFamily="34" charset="0"/>
              </a:rPr>
              <a:t>减轻急性加重的影响</a:t>
            </a:r>
            <a:endParaRPr lang="en-US" altLang="zh-CN" sz="1600" b="1" dirty="0">
              <a:latin typeface="+mj-lt"/>
              <a:ea typeface="黑体" pitchFamily="49" charset="-122"/>
              <a:cs typeface="Arial" pitchFamily="34" charset="0"/>
            </a:endParaRPr>
          </a:p>
          <a:p>
            <a:pPr marL="346329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600" b="1" dirty="0">
                <a:latin typeface="+mj-lt"/>
                <a:ea typeface="黑体" pitchFamily="49" charset="-122"/>
                <a:cs typeface="Arial" pitchFamily="34" charset="0"/>
              </a:rPr>
              <a:t>阻止疾病恶化</a:t>
            </a:r>
            <a:r>
              <a:rPr lang="zh-CN" altLang="en-US" sz="1800" b="1" dirty="0">
                <a:latin typeface="+mj-lt"/>
                <a:ea typeface="黑体" pitchFamily="49" charset="-122"/>
                <a:cs typeface="Arial" pitchFamily="34" charset="0"/>
              </a:rPr>
              <a:t>的发展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55976" y="1970838"/>
            <a:ext cx="3861048" cy="9715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zh-CN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pitchFamily="34" charset="0"/>
              </a:rPr>
              <a:t>急性加重期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670" y="1052736"/>
            <a:ext cx="594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800" b="1" dirty="0">
                <a:solidFill>
                  <a:prstClr val="black"/>
                </a:solidFill>
              </a:rPr>
              <a:t>COPD</a:t>
            </a:r>
            <a:r>
              <a:rPr lang="zh-CN" altLang="en-US" sz="2800" b="1" dirty="0">
                <a:solidFill>
                  <a:prstClr val="black"/>
                </a:solidFill>
              </a:rPr>
              <a:t>的全程管理目标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409982" y="1646802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46394" y="1862826"/>
            <a:ext cx="36817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46394" y="1862826"/>
            <a:ext cx="0" cy="3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28184" y="1862826"/>
            <a:ext cx="0" cy="3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7544" y="5816203"/>
            <a:ext cx="5588794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r>
              <a:rPr lang="en-US" altLang="zh-CN" sz="800" dirty="0">
                <a:solidFill>
                  <a:prstClr val="black"/>
                </a:solidFill>
                <a:ea typeface="黑体" pitchFamily="2" charset="-122"/>
              </a:rPr>
              <a:t>Global strategy for the diagnosis, management, and prevention of chronic obstructive pulmonary disease. Revised 2013: 32, 40. </a:t>
            </a:r>
            <a:endParaRPr lang="en-US" altLang="zh-CN" sz="800" b="1" dirty="0">
              <a:solidFill>
                <a:prstClr val="black"/>
              </a:solidFill>
              <a:latin typeface="微软雅黑"/>
            </a:endParaRPr>
          </a:p>
        </p:txBody>
      </p:sp>
      <p:sp>
        <p:nvSpPr>
          <p:cNvPr id="17" name="Pladsholder til indhold 2"/>
          <p:cNvSpPr txBox="1">
            <a:spLocks/>
          </p:cNvSpPr>
          <p:nvPr/>
        </p:nvSpPr>
        <p:spPr bwMode="auto">
          <a:xfrm>
            <a:off x="818203" y="2834936"/>
            <a:ext cx="4866773" cy="3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减轻症状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改善运动</a:t>
            </a:r>
            <a:r>
              <a:rPr lang="zh-CN" altLang="en-US" sz="1600" b="1" dirty="0">
                <a:solidFill>
                  <a:prstClr val="black"/>
                </a:solidFill>
                <a:cs typeface="Arial" pitchFamily="34" charset="0"/>
              </a:rPr>
              <a:t>耐</a:t>
            </a: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力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改善健康状</a:t>
            </a:r>
            <a:r>
              <a:rPr lang="zh-CN" altLang="en-US" sz="1600" b="1" dirty="0">
                <a:solidFill>
                  <a:prstClr val="black"/>
                </a:solidFill>
                <a:cs typeface="Arial" pitchFamily="34" charset="0"/>
              </a:rPr>
              <a:t>况</a:t>
            </a:r>
            <a:endParaRPr lang="zh-CN" altLang="da-DK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da-DK" altLang="zh-CN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预防疾病进展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预防和治疗急性加重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zh-CN" altLang="da-DK" sz="1600" b="1" dirty="0">
                <a:solidFill>
                  <a:prstClr val="black"/>
                </a:solidFill>
                <a:cs typeface="Arial" pitchFamily="34" charset="0"/>
              </a:rPr>
              <a:t>降低死亡率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da-DK" altLang="zh-CN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1" name="Højre klammeparentes 3"/>
          <p:cNvSpPr>
            <a:spLocks/>
          </p:cNvSpPr>
          <p:nvPr/>
        </p:nvSpPr>
        <p:spPr bwMode="auto">
          <a:xfrm>
            <a:off x="3127530" y="2888941"/>
            <a:ext cx="175784" cy="702078"/>
          </a:xfrm>
          <a:prstGeom prst="rightBrace">
            <a:avLst>
              <a:gd name="adj1" fmla="val 8336"/>
              <a:gd name="adj2" fmla="val 50000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da-DK" sz="1200">
              <a:solidFill>
                <a:prstClr val="black"/>
              </a:solidFill>
            </a:endParaRPr>
          </a:p>
        </p:txBody>
      </p:sp>
      <p:sp>
        <p:nvSpPr>
          <p:cNvPr id="22" name="Højre klammeparentes 3"/>
          <p:cNvSpPr>
            <a:spLocks/>
          </p:cNvSpPr>
          <p:nvPr/>
        </p:nvSpPr>
        <p:spPr bwMode="auto">
          <a:xfrm>
            <a:off x="3087291" y="3884564"/>
            <a:ext cx="229790" cy="732569"/>
          </a:xfrm>
          <a:prstGeom prst="rightBrace">
            <a:avLst>
              <a:gd name="adj1" fmla="val 8336"/>
              <a:gd name="adj2" fmla="val 50000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da-DK" sz="1200">
              <a:solidFill>
                <a:prstClr val="black"/>
              </a:solidFill>
            </a:endParaRPr>
          </a:p>
        </p:txBody>
      </p:sp>
      <p:sp>
        <p:nvSpPr>
          <p:cNvPr id="23" name="Tekstfelt 5"/>
          <p:cNvSpPr txBox="1">
            <a:spLocks noChangeArrowheads="1"/>
          </p:cNvSpPr>
          <p:nvPr/>
        </p:nvSpPr>
        <p:spPr bwMode="auto">
          <a:xfrm>
            <a:off x="3276767" y="3050958"/>
            <a:ext cx="148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zh-CN" altLang="da-DK" sz="2400" b="1" dirty="0">
                <a:solidFill>
                  <a:prstClr val="black"/>
                </a:solidFill>
                <a:latin typeface="Calibri" pitchFamily="34" charset="0"/>
                <a:ea typeface="黑体" pitchFamily="49" charset="-122"/>
              </a:rPr>
              <a:t>减轻症状</a:t>
            </a:r>
          </a:p>
        </p:txBody>
      </p:sp>
      <p:sp>
        <p:nvSpPr>
          <p:cNvPr id="24" name="Tekstfelt 6"/>
          <p:cNvSpPr txBox="1">
            <a:spLocks noChangeArrowheads="1"/>
          </p:cNvSpPr>
          <p:nvPr/>
        </p:nvSpPr>
        <p:spPr bwMode="auto">
          <a:xfrm>
            <a:off x="3303314" y="4077072"/>
            <a:ext cx="148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zh-CN" altLang="da-DK" sz="2400" b="1" dirty="0">
                <a:solidFill>
                  <a:prstClr val="black"/>
                </a:solidFill>
                <a:latin typeface="Calibri" pitchFamily="34" charset="0"/>
                <a:ea typeface="黑体" pitchFamily="49" charset="-122"/>
              </a:rPr>
              <a:t>降低风险</a:t>
            </a:r>
          </a:p>
        </p:txBody>
      </p:sp>
    </p:spTree>
    <p:extLst>
      <p:ext uri="{BB962C8B-B14F-4D97-AF65-F5344CB8AC3E}">
        <p14:creationId xmlns:p14="http://schemas.microsoft.com/office/powerpoint/2010/main" val="3475238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type="tbl" idx="1"/>
          </p:nvPr>
        </p:nvPicPr>
        <p:blipFill rotWithShape="1">
          <a:blip r:embed="rId2" cstate="print"/>
          <a:srcRect t="12652" b="20192"/>
          <a:stretch/>
        </p:blipFill>
        <p:spPr bwMode="auto">
          <a:xfrm>
            <a:off x="1709682" y="1646803"/>
            <a:ext cx="5724636" cy="28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09682" y="362490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smtClean="0">
                <a:solidFill>
                  <a:prstClr val="black"/>
                </a:solidFill>
              </a:rPr>
              <a:t>ICS/LABA</a:t>
            </a:r>
          </a:p>
          <a:p>
            <a:pPr defTabSz="685800"/>
            <a:r>
              <a:rPr lang="en-US" altLang="zh-CN" sz="2400" b="1" dirty="0" smtClean="0">
                <a:solidFill>
                  <a:prstClr val="black"/>
                </a:solidFill>
              </a:rPr>
              <a:t>GOLD</a:t>
            </a:r>
            <a:r>
              <a:rPr lang="zh-CN" altLang="en-US" sz="2400" b="1" dirty="0">
                <a:solidFill>
                  <a:prstClr val="black"/>
                </a:solidFill>
              </a:rPr>
              <a:t>指南推荐的</a:t>
            </a:r>
            <a:r>
              <a:rPr lang="en-US" altLang="zh-CN" sz="2400" b="1" dirty="0">
                <a:solidFill>
                  <a:prstClr val="black"/>
                </a:solidFill>
              </a:rPr>
              <a:t>C/D</a:t>
            </a:r>
            <a:r>
              <a:rPr lang="zh-CN" altLang="en-US" sz="2400" b="1" dirty="0">
                <a:solidFill>
                  <a:prstClr val="black"/>
                </a:solidFill>
              </a:rPr>
              <a:t>级患者的一线治疗选择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701" y="4617133"/>
            <a:ext cx="5268365" cy="715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>
                <a:solidFill>
                  <a:prstClr val="black"/>
                </a:solidFill>
              </a:rPr>
              <a:t>FEV</a:t>
            </a:r>
            <a:r>
              <a:rPr lang="en-US" altLang="zh-CN" sz="1350" baseline="-25000" dirty="0">
                <a:solidFill>
                  <a:prstClr val="black"/>
                </a:solidFill>
              </a:rPr>
              <a:t>1</a:t>
            </a:r>
            <a:r>
              <a:rPr lang="zh-CN" altLang="en-US" sz="1350" dirty="0">
                <a:solidFill>
                  <a:prstClr val="black"/>
                </a:solidFill>
              </a:rPr>
              <a:t>占预计值</a:t>
            </a:r>
            <a:r>
              <a:rPr lang="en-US" altLang="zh-CN" sz="1350" dirty="0">
                <a:solidFill>
                  <a:prstClr val="black"/>
                </a:solidFill>
              </a:rPr>
              <a:t>%&lt;60%</a:t>
            </a:r>
            <a:r>
              <a:rPr lang="zh-CN" altLang="en-US" sz="1350" dirty="0">
                <a:solidFill>
                  <a:prstClr val="black"/>
                </a:solidFill>
              </a:rPr>
              <a:t>的患者规律</a:t>
            </a:r>
            <a:r>
              <a:rPr lang="en-US" altLang="zh-CN" sz="1350" dirty="0">
                <a:solidFill>
                  <a:prstClr val="black"/>
                </a:solidFill>
              </a:rPr>
              <a:t>ICS/LABA</a:t>
            </a:r>
            <a:r>
              <a:rPr lang="zh-CN" altLang="en-US" sz="1350" dirty="0">
                <a:solidFill>
                  <a:prstClr val="black"/>
                </a:solidFill>
              </a:rPr>
              <a:t>能改善症状和肺功能，</a:t>
            </a:r>
            <a:endParaRPr lang="en-US" altLang="zh-CN" sz="135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350" dirty="0">
                <a:solidFill>
                  <a:prstClr val="black"/>
                </a:solidFill>
              </a:rPr>
              <a:t>提高生命质量，减少急性加重频率。</a:t>
            </a:r>
            <a:endParaRPr lang="en-US" altLang="zh-CN" sz="135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1350" dirty="0">
                <a:solidFill>
                  <a:prstClr val="black"/>
                </a:solidFill>
              </a:rPr>
              <a:t>                                                    ——</a:t>
            </a:r>
            <a:r>
              <a:rPr lang="zh-CN" altLang="en-US" sz="1350" dirty="0">
                <a:solidFill>
                  <a:prstClr val="black"/>
                </a:solidFill>
              </a:rPr>
              <a:t>中国</a:t>
            </a:r>
            <a:r>
              <a:rPr lang="en-US" altLang="zh-CN" sz="1350" dirty="0">
                <a:solidFill>
                  <a:prstClr val="black"/>
                </a:solidFill>
              </a:rPr>
              <a:t>COPD</a:t>
            </a:r>
            <a:r>
              <a:rPr lang="zh-CN" altLang="en-US" sz="1350" dirty="0">
                <a:solidFill>
                  <a:prstClr val="black"/>
                </a:solidFill>
              </a:rPr>
              <a:t>诊治指南</a:t>
            </a:r>
            <a:r>
              <a:rPr lang="en-US" altLang="zh-CN" sz="1350" dirty="0">
                <a:solidFill>
                  <a:prstClr val="black"/>
                </a:solidFill>
              </a:rPr>
              <a:t>2013</a:t>
            </a:r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6" y="6381328"/>
            <a:ext cx="6399330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r>
              <a:rPr lang="en-US" altLang="zh-CN" sz="750" dirty="0">
                <a:solidFill>
                  <a:prstClr val="black"/>
                </a:solidFill>
                <a:ea typeface="黑体" pitchFamily="2" charset="-122"/>
              </a:rPr>
              <a:t>1 Global strategy for the diagnosis, management, and prevention of chronic obstructive pulmonary disease. Revised 2013: 36.</a:t>
            </a:r>
          </a:p>
          <a:p>
            <a:pPr defTabSz="685800">
              <a:defRPr/>
            </a:pPr>
            <a:r>
              <a:rPr lang="en-US" altLang="zh-CN" sz="750" dirty="0">
                <a:solidFill>
                  <a:prstClr val="black"/>
                </a:solidFill>
                <a:ea typeface="黑体" pitchFamily="2" charset="-122"/>
              </a:rPr>
              <a:t>2</a:t>
            </a:r>
            <a:r>
              <a:rPr lang="zh-CN" altLang="en-US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中华医学会呼吸病学分会慢性阻塞性肺疾病学组</a:t>
            </a:r>
            <a:r>
              <a:rPr lang="en-US" altLang="zh-CN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慢性阻塞性肺疾病诊治指南（</a:t>
            </a:r>
            <a:r>
              <a:rPr lang="en-US" altLang="zh-CN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年修订版）</a:t>
            </a:r>
            <a:r>
              <a:rPr lang="en-US" altLang="zh-CN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中华结核和呼吸杂志</a:t>
            </a:r>
            <a:r>
              <a:rPr lang="en-US" altLang="zh-CN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, </a:t>
            </a:r>
            <a:r>
              <a:rPr lang="en-US" altLang="zh-CN" sz="75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2013, 36(4): 255-264.</a:t>
            </a:r>
          </a:p>
        </p:txBody>
      </p:sp>
    </p:spTree>
    <p:extLst>
      <p:ext uri="{BB962C8B-B14F-4D97-AF65-F5344CB8AC3E}">
        <p14:creationId xmlns:p14="http://schemas.microsoft.com/office/powerpoint/2010/main" val="270825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182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 dirty="0">
                <a:latin typeface="+mn-ea"/>
                <a:ea typeface="+mn-ea"/>
              </a:rPr>
              <a:t>ICS/LABA</a:t>
            </a:r>
            <a:r>
              <a:rPr lang="zh-CN" altLang="en-US" sz="2400" dirty="0">
                <a:latin typeface="+mn-ea"/>
                <a:ea typeface="+mn-ea"/>
              </a:rPr>
              <a:t>针对</a:t>
            </a:r>
            <a:r>
              <a:rPr lang="en-US" altLang="zh-CN" sz="2400" dirty="0">
                <a:latin typeface="+mn-ea"/>
                <a:ea typeface="+mn-ea"/>
              </a:rPr>
              <a:t>COPD</a:t>
            </a:r>
            <a:r>
              <a:rPr lang="zh-CN" altLang="en-US" sz="2400" dirty="0" smtClean="0">
                <a:latin typeface="+mn-ea"/>
                <a:ea typeface="+mn-ea"/>
              </a:rPr>
              <a:t>发病</a:t>
            </a:r>
            <a:r>
              <a:rPr lang="en-US" altLang="zh-CN" sz="2400" dirty="0" smtClean="0">
                <a:latin typeface="+mn-ea"/>
                <a:ea typeface="+mn-ea"/>
              </a:rPr>
              <a:t/>
            </a:r>
            <a:br>
              <a:rPr lang="en-US" altLang="zh-CN" sz="2400" dirty="0" smtClean="0">
                <a:latin typeface="+mn-ea"/>
                <a:ea typeface="+mn-ea"/>
              </a:rPr>
            </a:br>
            <a:r>
              <a:rPr lang="zh-CN" altLang="en-US" sz="2400" dirty="0" smtClean="0">
                <a:latin typeface="+mn-ea"/>
                <a:ea typeface="+mn-ea"/>
              </a:rPr>
              <a:t>机制</a:t>
            </a:r>
            <a:r>
              <a:rPr lang="zh-CN" altLang="en-US" sz="2400" dirty="0">
                <a:latin typeface="+mn-ea"/>
                <a:ea typeface="+mn-ea"/>
              </a:rPr>
              <a:t>核心和主要病理学改变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763688" y="2240868"/>
            <a:ext cx="2376264" cy="102611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气道炎症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defTabSz="685800"/>
            <a:endParaRPr lang="en-US" altLang="zh-CN" sz="750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defTabSz="685800"/>
            <a:r>
              <a:rPr lang="en-US" altLang="zh-CN" sz="15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COPD</a:t>
            </a:r>
            <a:r>
              <a:rPr lang="zh-CN" altLang="en-US" sz="15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的主要发病机制</a:t>
            </a:r>
            <a:endParaRPr lang="zh-CN" altLang="en-US" sz="1500" baseline="30000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04048" y="2240868"/>
            <a:ext cx="2376264" cy="10261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气道阻塞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defTabSz="685800"/>
            <a:endParaRPr lang="en-US" altLang="zh-CN" sz="750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defTabSz="685800"/>
            <a:r>
              <a:rPr lang="en-US" altLang="zh-CN" sz="15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COPD</a:t>
            </a:r>
            <a:r>
              <a:rPr lang="zh-CN" altLang="en-US" sz="1500" dirty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的主要病理学改变</a:t>
            </a:r>
            <a:endParaRPr lang="zh-CN" altLang="en-US" sz="1500" baseline="30000" dirty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33718" y="4023066"/>
            <a:ext cx="1836204" cy="972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ICS</a:t>
            </a:r>
          </a:p>
          <a:p>
            <a:pPr algn="ctr" defTabSz="685800"/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抗炎作用</a:t>
            </a:r>
            <a:r>
              <a:rPr lang="en-US" altLang="zh-CN" baseline="30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baseline="300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28084" y="4023066"/>
            <a:ext cx="1836204" cy="972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LABA</a:t>
            </a:r>
          </a:p>
          <a:p>
            <a:pPr algn="ctr" defTabSz="685800"/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扩张支气管</a:t>
            </a:r>
            <a:r>
              <a:rPr lang="en-US" altLang="zh-CN" baseline="300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baseline="300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>
            <a:stCxn id="8" idx="0"/>
            <a:endCxn id="4" idx="2"/>
          </p:cNvCxnSpPr>
          <p:nvPr/>
        </p:nvCxnSpPr>
        <p:spPr>
          <a:xfrm flipV="1">
            <a:off x="2951820" y="3266982"/>
            <a:ext cx="0" cy="7560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246186" y="3266982"/>
            <a:ext cx="0" cy="7560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十字形 12"/>
          <p:cNvSpPr/>
          <p:nvPr/>
        </p:nvSpPr>
        <p:spPr>
          <a:xfrm>
            <a:off x="4355976" y="2456892"/>
            <a:ext cx="432048" cy="432048"/>
          </a:xfrm>
          <a:prstGeom prst="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4" name="十字形 13"/>
          <p:cNvSpPr/>
          <p:nvPr/>
        </p:nvSpPr>
        <p:spPr>
          <a:xfrm>
            <a:off x="4409982" y="4293096"/>
            <a:ext cx="432048" cy="432048"/>
          </a:xfrm>
          <a:prstGeom prst="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07906" y="1484785"/>
            <a:ext cx="163891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altLang="zh-CN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COPD</a:t>
            </a:r>
            <a:endParaRPr lang="zh-CN" altLang="en-US" sz="405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6517793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altLang="zh-CN" sz="750" dirty="0">
                <a:solidFill>
                  <a:prstClr val="black"/>
                </a:solidFill>
              </a:rPr>
              <a:t>1 Barnes PJ. </a:t>
            </a:r>
            <a:r>
              <a:rPr lang="en-US" altLang="zh-CN" sz="750" dirty="0">
                <a:solidFill>
                  <a:prstClr val="black"/>
                </a:solidFill>
              </a:rPr>
              <a:t>Scientific rationale for using a single inhaler for asthma control . </a:t>
            </a:r>
            <a:r>
              <a:rPr lang="fr-FR" altLang="zh-CN" sz="750" dirty="0">
                <a:solidFill>
                  <a:prstClr val="black"/>
                </a:solidFill>
              </a:rPr>
              <a:t>Eur Respir J. 2007; 29: 587–95. </a:t>
            </a:r>
            <a:endParaRPr lang="zh-CN" altLang="en-US" sz="750" dirty="0">
              <a:solidFill>
                <a:prstClr val="black"/>
              </a:solidFill>
            </a:endParaRPr>
          </a:p>
          <a:p>
            <a:pPr defTabSz="685800"/>
            <a:r>
              <a:rPr lang="fr-FR" altLang="zh-CN" sz="750" dirty="0">
                <a:solidFill>
                  <a:prstClr val="black"/>
                </a:solidFill>
              </a:rPr>
              <a:t>2.Johnson M, et al. </a:t>
            </a:r>
            <a:r>
              <a:rPr lang="en-US" altLang="zh-CN" sz="750" dirty="0">
                <a:solidFill>
                  <a:prstClr val="black"/>
                </a:solidFill>
              </a:rPr>
              <a:t>Alternative Mechanisms for Long-Acting β2-Adrenergic Agonists in COPD </a:t>
            </a:r>
            <a:r>
              <a:rPr lang="en-US" altLang="zh-CN" sz="750" b="1" dirty="0">
                <a:solidFill>
                  <a:prstClr val="black"/>
                </a:solidFill>
              </a:rPr>
              <a:t>. </a:t>
            </a:r>
            <a:r>
              <a:rPr lang="fr-FR" altLang="zh-CN" sz="750" dirty="0">
                <a:solidFill>
                  <a:prstClr val="black"/>
                </a:solidFill>
              </a:rPr>
              <a:t>Chest. 2001, 120(1):258-270. </a:t>
            </a:r>
          </a:p>
        </p:txBody>
      </p:sp>
    </p:spTree>
    <p:extLst>
      <p:ext uri="{BB962C8B-B14F-4D97-AF65-F5344CB8AC3E}">
        <p14:creationId xmlns:p14="http://schemas.microsoft.com/office/powerpoint/2010/main" val="83858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08967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300" dirty="0" smtClean="0"/>
              <a:t>患者一般信息</a:t>
            </a:r>
            <a:endParaRPr lang="zh-CN" altLang="en-US" sz="33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38855"/>
              </p:ext>
            </p:extLst>
          </p:nvPr>
        </p:nvGraphicFramePr>
        <p:xfrm>
          <a:off x="812776" y="2348880"/>
          <a:ext cx="741682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46085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姓名：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单位或住址：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性别：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籍贯：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年龄：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民族：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婚姻：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入院日期：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职业：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</a:rPr>
                        <a:t>出院日期：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1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192" y="304852"/>
            <a:ext cx="6856809" cy="85725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2800" b="1" dirty="0"/>
              <a:t>联合吸入糖皮质激素＋</a:t>
            </a:r>
            <a:r>
              <a:rPr lang="en-US" altLang="zh-CN" sz="2800" b="1" dirty="0"/>
              <a:t>β</a:t>
            </a:r>
            <a:r>
              <a:rPr lang="en-US" altLang="zh-CN" sz="2800" b="1" baseline="-25000" dirty="0"/>
              <a:t>2</a:t>
            </a:r>
            <a:r>
              <a:rPr lang="zh-CN" altLang="en-US" sz="2800" b="1" dirty="0"/>
              <a:t>激动剂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5647" y="1808820"/>
            <a:ext cx="6481763" cy="118824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100" b="1" dirty="0">
                <a:solidFill>
                  <a:srgbClr val="00B050"/>
                </a:solidFill>
              </a:rPr>
              <a:t>联合吸入激素和</a:t>
            </a:r>
            <a:r>
              <a:rPr lang="en-US" altLang="zh-CN" sz="2100" b="1" dirty="0">
                <a:solidFill>
                  <a:srgbClr val="00B050"/>
                </a:solidFill>
              </a:rPr>
              <a:t>β</a:t>
            </a:r>
            <a:r>
              <a:rPr lang="en-US" altLang="zh-CN" sz="2100" b="1" baseline="-25000" dirty="0">
                <a:solidFill>
                  <a:srgbClr val="00B050"/>
                </a:solidFill>
              </a:rPr>
              <a:t>2</a:t>
            </a:r>
            <a:r>
              <a:rPr lang="zh-CN" altLang="en-US" sz="2100" b="1" dirty="0">
                <a:solidFill>
                  <a:srgbClr val="00B050"/>
                </a:solidFill>
              </a:rPr>
              <a:t>激动剂</a:t>
            </a:r>
            <a:r>
              <a:rPr lang="zh-CN" altLang="en-US" sz="2100" b="1" dirty="0"/>
              <a:t>比各自单用效果更好</a:t>
            </a:r>
            <a:endParaRPr lang="en-US" altLang="zh-CN" sz="2100" b="1" dirty="0"/>
          </a:p>
          <a:p>
            <a:pPr eaLnBrk="1" hangingPunct="1">
              <a:lnSpc>
                <a:spcPct val="110000"/>
              </a:lnSpc>
            </a:pPr>
            <a:r>
              <a:rPr lang="zh-CN" altLang="en-US" sz="2100" b="1" dirty="0"/>
              <a:t>目前有沙美特罗</a:t>
            </a:r>
            <a:r>
              <a:rPr lang="en-US" altLang="zh-CN" sz="2100" b="1" dirty="0"/>
              <a:t>/</a:t>
            </a:r>
            <a:r>
              <a:rPr lang="zh-CN" altLang="en-US" sz="2100" b="1" dirty="0"/>
              <a:t>氟替卡松、布地奈德</a:t>
            </a:r>
            <a:r>
              <a:rPr lang="en-US" altLang="zh-CN" sz="2100" b="1" dirty="0"/>
              <a:t>/</a:t>
            </a:r>
            <a:r>
              <a:rPr lang="zh-CN" altLang="en-US" sz="2100" b="1" dirty="0"/>
              <a:t>福莫特罗两种联合剂型</a:t>
            </a:r>
            <a:endParaRPr lang="en-US" altLang="zh-CN" sz="2100" b="1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87725" y="2942500"/>
            <a:ext cx="5016103" cy="2322960"/>
            <a:chOff x="914400" y="1331066"/>
            <a:chExt cx="7105650" cy="3235297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914400" y="2258773"/>
              <a:ext cx="7105650" cy="6467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391" name="Freeform 4"/>
            <p:cNvSpPr>
              <a:spLocks/>
            </p:cNvSpPr>
            <p:nvPr/>
          </p:nvSpPr>
          <p:spPr bwMode="auto">
            <a:xfrm rot="-501675">
              <a:off x="5418138" y="2016125"/>
              <a:ext cx="604837" cy="806450"/>
            </a:xfrm>
            <a:custGeom>
              <a:avLst/>
              <a:gdLst>
                <a:gd name="T0" fmla="*/ 2147483647 w 507"/>
                <a:gd name="T1" fmla="*/ 2147483647 h 581"/>
                <a:gd name="T2" fmla="*/ 2147483647 w 507"/>
                <a:gd name="T3" fmla="*/ 2147483647 h 581"/>
                <a:gd name="T4" fmla="*/ 2147483647 w 507"/>
                <a:gd name="T5" fmla="*/ 2147483647 h 581"/>
                <a:gd name="T6" fmla="*/ 0 w 507"/>
                <a:gd name="T7" fmla="*/ 2147483647 h 581"/>
                <a:gd name="T8" fmla="*/ 2147483647 w 507"/>
                <a:gd name="T9" fmla="*/ 2147483647 h 581"/>
                <a:gd name="T10" fmla="*/ 2147483647 w 507"/>
                <a:gd name="T11" fmla="*/ 2147483647 h 581"/>
                <a:gd name="T12" fmla="*/ 2147483647 w 507"/>
                <a:gd name="T13" fmla="*/ 2147483647 h 581"/>
                <a:gd name="T14" fmla="*/ 2147483647 w 507"/>
                <a:gd name="T15" fmla="*/ 2147483647 h 581"/>
                <a:gd name="T16" fmla="*/ 2147483647 w 507"/>
                <a:gd name="T17" fmla="*/ 2147483647 h 581"/>
                <a:gd name="T18" fmla="*/ 2147483647 w 507"/>
                <a:gd name="T19" fmla="*/ 2147483647 h 581"/>
                <a:gd name="T20" fmla="*/ 2147483647 w 507"/>
                <a:gd name="T21" fmla="*/ 2147483647 h 581"/>
                <a:gd name="T22" fmla="*/ 2147483647 w 507"/>
                <a:gd name="T23" fmla="*/ 2147483647 h 581"/>
                <a:gd name="T24" fmla="*/ 2147483647 w 507"/>
                <a:gd name="T25" fmla="*/ 2147483647 h 581"/>
                <a:gd name="T26" fmla="*/ 2147483647 w 507"/>
                <a:gd name="T27" fmla="*/ 2147483647 h 581"/>
                <a:gd name="T28" fmla="*/ 2147483647 w 507"/>
                <a:gd name="T29" fmla="*/ 2147483647 h 581"/>
                <a:gd name="T30" fmla="*/ 2147483647 w 507"/>
                <a:gd name="T31" fmla="*/ 2147483647 h 5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7"/>
                <a:gd name="T49" fmla="*/ 0 h 581"/>
                <a:gd name="T50" fmla="*/ 507 w 507"/>
                <a:gd name="T51" fmla="*/ 581 h 5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7" h="581">
                  <a:moveTo>
                    <a:pt x="111" y="12"/>
                  </a:moveTo>
                  <a:cubicBezTo>
                    <a:pt x="104" y="27"/>
                    <a:pt x="98" y="42"/>
                    <a:pt x="89" y="56"/>
                  </a:cubicBezTo>
                  <a:cubicBezTo>
                    <a:pt x="79" y="72"/>
                    <a:pt x="63" y="83"/>
                    <a:pt x="55" y="100"/>
                  </a:cubicBezTo>
                  <a:cubicBezTo>
                    <a:pt x="29" y="152"/>
                    <a:pt x="14" y="221"/>
                    <a:pt x="0" y="278"/>
                  </a:cubicBezTo>
                  <a:cubicBezTo>
                    <a:pt x="4" y="341"/>
                    <a:pt x="2" y="405"/>
                    <a:pt x="11" y="467"/>
                  </a:cubicBezTo>
                  <a:cubicBezTo>
                    <a:pt x="19" y="523"/>
                    <a:pt x="121" y="563"/>
                    <a:pt x="166" y="578"/>
                  </a:cubicBezTo>
                  <a:cubicBezTo>
                    <a:pt x="211" y="573"/>
                    <a:pt x="262" y="581"/>
                    <a:pt x="300" y="556"/>
                  </a:cubicBezTo>
                  <a:cubicBezTo>
                    <a:pt x="385" y="500"/>
                    <a:pt x="286" y="539"/>
                    <a:pt x="366" y="512"/>
                  </a:cubicBezTo>
                  <a:cubicBezTo>
                    <a:pt x="395" y="492"/>
                    <a:pt x="410" y="485"/>
                    <a:pt x="433" y="456"/>
                  </a:cubicBezTo>
                  <a:cubicBezTo>
                    <a:pt x="450" y="435"/>
                    <a:pt x="478" y="389"/>
                    <a:pt x="478" y="389"/>
                  </a:cubicBezTo>
                  <a:cubicBezTo>
                    <a:pt x="463" y="112"/>
                    <a:pt x="507" y="212"/>
                    <a:pt x="389" y="89"/>
                  </a:cubicBezTo>
                  <a:cubicBezTo>
                    <a:pt x="278" y="125"/>
                    <a:pt x="340" y="261"/>
                    <a:pt x="222" y="300"/>
                  </a:cubicBezTo>
                  <a:cubicBezTo>
                    <a:pt x="196" y="294"/>
                    <a:pt x="169" y="294"/>
                    <a:pt x="155" y="267"/>
                  </a:cubicBezTo>
                  <a:cubicBezTo>
                    <a:pt x="144" y="246"/>
                    <a:pt x="133" y="200"/>
                    <a:pt x="133" y="200"/>
                  </a:cubicBezTo>
                  <a:cubicBezTo>
                    <a:pt x="129" y="156"/>
                    <a:pt x="134" y="110"/>
                    <a:pt x="122" y="67"/>
                  </a:cubicBezTo>
                  <a:cubicBezTo>
                    <a:pt x="103" y="0"/>
                    <a:pt x="57" y="94"/>
                    <a:pt x="111" y="12"/>
                  </a:cubicBezTo>
                  <a:close/>
                </a:path>
              </a:pathLst>
            </a:custGeom>
            <a:gradFill rotWithShape="0">
              <a:gsLst>
                <a:gs pos="0">
                  <a:srgbClr val="66FF33"/>
                </a:gs>
                <a:gs pos="100000">
                  <a:srgbClr val="2F7618"/>
                </a:gs>
              </a:gsLst>
              <a:lin ang="540000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kumimoji="1" lang="zh-CN" altLang="en-US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4392" name="Text Box 5"/>
            <p:cNvSpPr txBox="1">
              <a:spLocks noChangeArrowheads="1"/>
            </p:cNvSpPr>
            <p:nvPr/>
          </p:nvSpPr>
          <p:spPr bwMode="auto">
            <a:xfrm>
              <a:off x="5940424" y="2662756"/>
              <a:ext cx="1398587" cy="39267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lIns="73474" tIns="36737" rIns="73474" bIns="36737">
              <a:spAutoFit/>
            </a:bodyPr>
            <a:lstStyle/>
            <a:p>
              <a:pPr defTabSz="734616"/>
              <a:r>
                <a:rPr lang="en-US" altLang="zh-CN" sz="1350" b="1" i="1">
                  <a:solidFill>
                    <a:srgbClr val="FFFF00"/>
                  </a:solidFill>
                  <a:latin typeface="Arial" pitchFamily="34" charset="0"/>
                  <a:ea typeface="黑体ＣＳ" pitchFamily="49" charset="-122"/>
                </a:rPr>
                <a:t>ß</a:t>
              </a:r>
              <a:r>
                <a:rPr lang="en-US" altLang="zh-CN" sz="1350" b="1" i="1" baseline="-25000">
                  <a:solidFill>
                    <a:srgbClr val="FFFF00"/>
                  </a:solidFill>
                  <a:latin typeface="黑体ＣＳ" pitchFamily="49" charset="-122"/>
                  <a:ea typeface="黑体ＣＳ" pitchFamily="49" charset="-122"/>
                </a:rPr>
                <a:t>2</a:t>
              </a:r>
              <a:r>
                <a:rPr lang="en-US" altLang="zh-CN" sz="1350" b="1" i="1">
                  <a:solidFill>
                    <a:srgbClr val="FFFF00"/>
                  </a:solidFill>
                  <a:latin typeface="黑体ＣＳ" pitchFamily="49" charset="-122"/>
                  <a:ea typeface="黑体ＣＳ" pitchFamily="49" charset="-122"/>
                </a:rPr>
                <a:t>-</a:t>
              </a:r>
              <a:r>
                <a:rPr lang="zh-CN" altLang="en-US" sz="1350" b="1" i="1">
                  <a:solidFill>
                    <a:srgbClr val="FFFF00"/>
                  </a:solidFill>
                  <a:latin typeface="黑体ＣＳ" pitchFamily="49" charset="-122"/>
                  <a:ea typeface="黑体ＣＳ" pitchFamily="49" charset="-122"/>
                </a:rPr>
                <a:t>受体</a:t>
              </a:r>
            </a:p>
          </p:txBody>
        </p:sp>
        <p:sp>
          <p:nvSpPr>
            <p:cNvPr id="144393" name="Freeform 8"/>
            <p:cNvSpPr>
              <a:spLocks/>
            </p:cNvSpPr>
            <p:nvPr/>
          </p:nvSpPr>
          <p:spPr bwMode="auto">
            <a:xfrm>
              <a:off x="3211552" y="2814284"/>
              <a:ext cx="2216193" cy="446771"/>
            </a:xfrm>
            <a:custGeom>
              <a:avLst/>
              <a:gdLst>
                <a:gd name="T0" fmla="*/ 0 w 1728"/>
                <a:gd name="T1" fmla="*/ 2147483647 h 616"/>
                <a:gd name="T2" fmla="*/ 2147483647 w 1728"/>
                <a:gd name="T3" fmla="*/ 2147483647 h 616"/>
                <a:gd name="T4" fmla="*/ 2147483647 w 1728"/>
                <a:gd name="T5" fmla="*/ 0 h 616"/>
                <a:gd name="T6" fmla="*/ 0 60000 65536"/>
                <a:gd name="T7" fmla="*/ 0 60000 65536"/>
                <a:gd name="T8" fmla="*/ 0 60000 65536"/>
                <a:gd name="T9" fmla="*/ 0 w 1728"/>
                <a:gd name="T10" fmla="*/ 0 h 616"/>
                <a:gd name="T11" fmla="*/ 1728 w 1728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616">
                  <a:moveTo>
                    <a:pt x="0" y="528"/>
                  </a:moveTo>
                  <a:cubicBezTo>
                    <a:pt x="360" y="572"/>
                    <a:pt x="720" y="616"/>
                    <a:pt x="1008" y="528"/>
                  </a:cubicBezTo>
                  <a:cubicBezTo>
                    <a:pt x="1296" y="440"/>
                    <a:pt x="1512" y="220"/>
                    <a:pt x="1728" y="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3363" tIns="21681" rIns="43363" bIns="21681">
              <a:spAutoFit/>
            </a:bodyPr>
            <a:lstStyle/>
            <a:p>
              <a:pPr defTabSz="685800"/>
              <a:endParaRPr kumimoji="1" lang="zh-CN" altLang="en-US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auto">
            <a:xfrm rot="-501675">
              <a:off x="2827043" y="3306603"/>
              <a:ext cx="639763" cy="703263"/>
            </a:xfrm>
            <a:custGeom>
              <a:avLst/>
              <a:gdLst>
                <a:gd name="T0" fmla="*/ 2147483647 w 507"/>
                <a:gd name="T1" fmla="*/ 2147483647 h 581"/>
                <a:gd name="T2" fmla="*/ 2147483647 w 507"/>
                <a:gd name="T3" fmla="*/ 2147483647 h 581"/>
                <a:gd name="T4" fmla="*/ 2147483647 w 507"/>
                <a:gd name="T5" fmla="*/ 2147483647 h 581"/>
                <a:gd name="T6" fmla="*/ 0 w 507"/>
                <a:gd name="T7" fmla="*/ 2147483647 h 581"/>
                <a:gd name="T8" fmla="*/ 2147483647 w 507"/>
                <a:gd name="T9" fmla="*/ 2147483647 h 581"/>
                <a:gd name="T10" fmla="*/ 2147483647 w 507"/>
                <a:gd name="T11" fmla="*/ 2147483647 h 581"/>
                <a:gd name="T12" fmla="*/ 2147483647 w 507"/>
                <a:gd name="T13" fmla="*/ 2147483647 h 581"/>
                <a:gd name="T14" fmla="*/ 2147483647 w 507"/>
                <a:gd name="T15" fmla="*/ 2147483647 h 581"/>
                <a:gd name="T16" fmla="*/ 2147483647 w 507"/>
                <a:gd name="T17" fmla="*/ 2147483647 h 581"/>
                <a:gd name="T18" fmla="*/ 2147483647 w 507"/>
                <a:gd name="T19" fmla="*/ 2147483647 h 581"/>
                <a:gd name="T20" fmla="*/ 2147483647 w 507"/>
                <a:gd name="T21" fmla="*/ 2147483647 h 581"/>
                <a:gd name="T22" fmla="*/ 2147483647 w 507"/>
                <a:gd name="T23" fmla="*/ 2147483647 h 581"/>
                <a:gd name="T24" fmla="*/ 2147483647 w 507"/>
                <a:gd name="T25" fmla="*/ 2147483647 h 581"/>
                <a:gd name="T26" fmla="*/ 2147483647 w 507"/>
                <a:gd name="T27" fmla="*/ 2147483647 h 581"/>
                <a:gd name="T28" fmla="*/ 2147483647 w 507"/>
                <a:gd name="T29" fmla="*/ 2147483647 h 581"/>
                <a:gd name="T30" fmla="*/ 2147483647 w 507"/>
                <a:gd name="T31" fmla="*/ 2147483647 h 5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7"/>
                <a:gd name="T49" fmla="*/ 0 h 581"/>
                <a:gd name="T50" fmla="*/ 507 w 507"/>
                <a:gd name="T51" fmla="*/ 581 h 5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7" h="581">
                  <a:moveTo>
                    <a:pt x="111" y="12"/>
                  </a:moveTo>
                  <a:cubicBezTo>
                    <a:pt x="104" y="27"/>
                    <a:pt x="98" y="42"/>
                    <a:pt x="89" y="56"/>
                  </a:cubicBezTo>
                  <a:cubicBezTo>
                    <a:pt x="79" y="72"/>
                    <a:pt x="63" y="83"/>
                    <a:pt x="55" y="100"/>
                  </a:cubicBezTo>
                  <a:cubicBezTo>
                    <a:pt x="29" y="152"/>
                    <a:pt x="14" y="221"/>
                    <a:pt x="0" y="278"/>
                  </a:cubicBezTo>
                  <a:cubicBezTo>
                    <a:pt x="4" y="341"/>
                    <a:pt x="2" y="405"/>
                    <a:pt x="11" y="467"/>
                  </a:cubicBezTo>
                  <a:cubicBezTo>
                    <a:pt x="19" y="523"/>
                    <a:pt x="121" y="563"/>
                    <a:pt x="166" y="578"/>
                  </a:cubicBezTo>
                  <a:cubicBezTo>
                    <a:pt x="211" y="573"/>
                    <a:pt x="262" y="581"/>
                    <a:pt x="300" y="556"/>
                  </a:cubicBezTo>
                  <a:cubicBezTo>
                    <a:pt x="385" y="500"/>
                    <a:pt x="286" y="539"/>
                    <a:pt x="366" y="512"/>
                  </a:cubicBezTo>
                  <a:cubicBezTo>
                    <a:pt x="395" y="492"/>
                    <a:pt x="410" y="485"/>
                    <a:pt x="433" y="456"/>
                  </a:cubicBezTo>
                  <a:cubicBezTo>
                    <a:pt x="450" y="435"/>
                    <a:pt x="478" y="389"/>
                    <a:pt x="478" y="389"/>
                  </a:cubicBezTo>
                  <a:cubicBezTo>
                    <a:pt x="463" y="112"/>
                    <a:pt x="507" y="212"/>
                    <a:pt x="389" y="89"/>
                  </a:cubicBezTo>
                  <a:cubicBezTo>
                    <a:pt x="278" y="125"/>
                    <a:pt x="340" y="261"/>
                    <a:pt x="222" y="300"/>
                  </a:cubicBezTo>
                  <a:cubicBezTo>
                    <a:pt x="196" y="294"/>
                    <a:pt x="169" y="294"/>
                    <a:pt x="155" y="267"/>
                  </a:cubicBezTo>
                  <a:cubicBezTo>
                    <a:pt x="144" y="246"/>
                    <a:pt x="133" y="200"/>
                    <a:pt x="133" y="200"/>
                  </a:cubicBezTo>
                  <a:cubicBezTo>
                    <a:pt x="129" y="156"/>
                    <a:pt x="134" y="110"/>
                    <a:pt x="122" y="67"/>
                  </a:cubicBezTo>
                  <a:cubicBezTo>
                    <a:pt x="103" y="0"/>
                    <a:pt x="57" y="94"/>
                    <a:pt x="111" y="12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kumimoji="1" lang="zh-CN" altLang="en-US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4395" name="Text Box 11"/>
            <p:cNvSpPr txBox="1">
              <a:spLocks noChangeArrowheads="1"/>
            </p:cNvSpPr>
            <p:nvPr/>
          </p:nvSpPr>
          <p:spPr bwMode="auto">
            <a:xfrm>
              <a:off x="1332677" y="3504112"/>
              <a:ext cx="1527237" cy="48911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474" tIns="36737" rIns="73474" bIns="36737">
              <a:spAutoFit/>
            </a:bodyPr>
            <a:lstStyle/>
            <a:p>
              <a:pPr defTabSz="734616"/>
              <a:r>
                <a:rPr lang="zh-CN" altLang="en-US" b="1" dirty="0">
                  <a:solidFill>
                    <a:srgbClr val="FFFF00"/>
                  </a:solidFill>
                  <a:latin typeface="Arial" pitchFamily="34" charset="0"/>
                  <a:ea typeface="黑体" pitchFamily="49" charset="-122"/>
                </a:rPr>
                <a:t>激素受体</a:t>
              </a:r>
            </a:p>
          </p:txBody>
        </p:sp>
        <p:sp>
          <p:nvSpPr>
            <p:cNvPr id="144396" name="Text Box 12"/>
            <p:cNvSpPr txBox="1">
              <a:spLocks noChangeArrowheads="1"/>
            </p:cNvSpPr>
            <p:nvPr/>
          </p:nvSpPr>
          <p:spPr bwMode="auto">
            <a:xfrm>
              <a:off x="2740988" y="1557337"/>
              <a:ext cx="841614" cy="467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072" tIns="29036" rIns="58072" bIns="29036">
              <a:spAutoFit/>
            </a:bodyPr>
            <a:lstStyle/>
            <a:p>
              <a:pPr defTabSz="734616"/>
              <a:r>
                <a:rPr lang="zh-CN" altLang="en-US" b="1" dirty="0">
                  <a:solidFill>
                    <a:prstClr val="black"/>
                  </a:solidFill>
                  <a:latin typeface="Arial" pitchFamily="34" charset="0"/>
                  <a:ea typeface="黑体" pitchFamily="49" charset="-122"/>
                </a:rPr>
                <a:t>激素</a:t>
              </a:r>
            </a:p>
          </p:txBody>
        </p:sp>
        <p:sp>
          <p:nvSpPr>
            <p:cNvPr id="144397" name="AutoShape 13"/>
            <p:cNvSpPr>
              <a:spLocks noChangeArrowheads="1"/>
            </p:cNvSpPr>
            <p:nvPr/>
          </p:nvSpPr>
          <p:spPr bwMode="auto">
            <a:xfrm rot="11012035">
              <a:off x="2913021" y="3157996"/>
              <a:ext cx="367679" cy="737000"/>
            </a:xfrm>
            <a:prstGeom prst="triangle">
              <a:avLst>
                <a:gd name="adj" fmla="val 46292"/>
              </a:avLst>
            </a:prstGeom>
            <a:solidFill>
              <a:srgbClr val="CC00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rot="10800000" lIns="58072" tIns="29036" rIns="58072" bIns="29036">
              <a:spAutoFit/>
            </a:bodyPr>
            <a:lstStyle/>
            <a:p>
              <a:pPr defTabSz="685800"/>
              <a:endParaRPr lang="zh-CN" altLang="zh-CN" sz="135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144398" name="Text Box 15"/>
            <p:cNvSpPr txBox="1">
              <a:spLocks noChangeArrowheads="1"/>
            </p:cNvSpPr>
            <p:nvPr/>
          </p:nvSpPr>
          <p:spPr bwMode="auto">
            <a:xfrm>
              <a:off x="2420535" y="4092786"/>
              <a:ext cx="1483175" cy="46745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58072" tIns="29036" rIns="58072" bIns="29036">
              <a:spAutoFit/>
            </a:bodyPr>
            <a:lstStyle/>
            <a:p>
              <a:pPr defTabSz="734616"/>
              <a:r>
                <a:rPr lang="zh-CN" altLang="en-US" b="1">
                  <a:solidFill>
                    <a:srgbClr val="FF0000"/>
                  </a:solidFill>
                  <a:latin typeface="Arial" pitchFamily="34" charset="0"/>
                  <a:ea typeface="黑体" pitchFamily="49" charset="-122"/>
                </a:rPr>
                <a:t>抗炎作用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662220" y="1331066"/>
              <a:ext cx="2717307" cy="3235297"/>
              <a:chOff x="2309" y="620"/>
              <a:chExt cx="1368" cy="1630"/>
            </a:xfrm>
          </p:grpSpPr>
          <p:sp>
            <p:nvSpPr>
              <p:cNvPr id="144400" name="Text Box 21"/>
              <p:cNvSpPr txBox="1">
                <a:spLocks noChangeArrowheads="1"/>
              </p:cNvSpPr>
              <p:nvPr/>
            </p:nvSpPr>
            <p:spPr bwMode="auto">
              <a:xfrm>
                <a:off x="2541" y="620"/>
                <a:ext cx="1136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2975" tIns="31487" rIns="62975" bIns="31487">
                <a:spAutoFit/>
              </a:bodyPr>
              <a:lstStyle/>
              <a:p>
                <a:pPr defTabSz="734616"/>
                <a:r>
                  <a:rPr lang="en-US" altLang="zh-CN" b="1" dirty="0">
                    <a:solidFill>
                      <a:prstClr val="black"/>
                    </a:solidFill>
                    <a:latin typeface="Arial" pitchFamily="34" charset="0"/>
                    <a:ea typeface="黑体" pitchFamily="49" charset="-122"/>
                  </a:rPr>
                  <a:t>ß</a:t>
                </a:r>
                <a:r>
                  <a:rPr lang="en-US" altLang="zh-CN" b="1" baseline="-25000" dirty="0">
                    <a:solidFill>
                      <a:prstClr val="black"/>
                    </a:solidFill>
                    <a:latin typeface="Arial" pitchFamily="34" charset="0"/>
                    <a:ea typeface="黑体" pitchFamily="49" charset="-122"/>
                  </a:rPr>
                  <a:t>2</a:t>
                </a:r>
                <a:r>
                  <a:rPr lang="en-US" altLang="zh-CN" b="1" dirty="0">
                    <a:solidFill>
                      <a:prstClr val="black"/>
                    </a:solidFill>
                    <a:latin typeface="Arial" pitchFamily="34" charset="0"/>
                    <a:ea typeface="黑体" pitchFamily="49" charset="-122"/>
                  </a:rPr>
                  <a:t>-</a:t>
                </a:r>
                <a:r>
                  <a:rPr lang="zh-CN" altLang="zh-CN" b="1" dirty="0">
                    <a:solidFill>
                      <a:prstClr val="black"/>
                    </a:solidFill>
                    <a:latin typeface="Arial" pitchFamily="34" charset="0"/>
                    <a:ea typeface="黑体" pitchFamily="49" charset="-122"/>
                  </a:rPr>
                  <a:t>受体激动剂</a:t>
                </a:r>
                <a:endParaRPr lang="zh-CN" altLang="en-US" b="1" dirty="0">
                  <a:solidFill>
                    <a:prstClr val="black"/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144401" name="AutoShape 22"/>
              <p:cNvSpPr>
                <a:spLocks noChangeArrowheads="1"/>
              </p:cNvSpPr>
              <p:nvPr/>
            </p:nvSpPr>
            <p:spPr bwMode="auto">
              <a:xfrm rot="11012035">
                <a:off x="2710" y="921"/>
                <a:ext cx="180" cy="378"/>
              </a:xfrm>
              <a:prstGeom prst="triangle">
                <a:avLst>
                  <a:gd name="adj" fmla="val 46292"/>
                </a:avLst>
              </a:prstGeom>
              <a:solidFill>
                <a:srgbClr val="66FF66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rot="10800000" wrap="none" lIns="62975" tIns="31487" rIns="62975" bIns="31487">
                <a:spAutoFit/>
              </a:bodyPr>
              <a:lstStyle/>
              <a:p>
                <a:pPr defTabSz="685800"/>
                <a:endParaRPr lang="zh-CN" altLang="zh-CN" sz="1350">
                  <a:solidFill>
                    <a:prstClr val="black"/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sp>
            <p:nvSpPr>
              <p:cNvPr id="144402" name="Text Box 23"/>
              <p:cNvSpPr txBox="1">
                <a:spLocks noChangeArrowheads="1"/>
              </p:cNvSpPr>
              <p:nvPr/>
            </p:nvSpPr>
            <p:spPr bwMode="auto">
              <a:xfrm>
                <a:off x="2309" y="2011"/>
                <a:ext cx="1251" cy="23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62975" tIns="31487" rIns="62975" bIns="31487">
                <a:spAutoFit/>
              </a:bodyPr>
              <a:lstStyle/>
              <a:p>
                <a:pPr defTabSz="734616"/>
                <a:r>
                  <a:rPr lang="zh-CN" altLang="en-US" b="1">
                    <a:solidFill>
                      <a:srgbClr val="FFFF00"/>
                    </a:solidFill>
                    <a:latin typeface="Arial" pitchFamily="34" charset="0"/>
                    <a:ea typeface="黑体" pitchFamily="49" charset="-122"/>
                  </a:rPr>
                  <a:t>支气管扩张作用</a:t>
                </a:r>
              </a:p>
            </p:txBody>
          </p:sp>
          <p:sp>
            <p:nvSpPr>
              <p:cNvPr id="144403" name="Line 24"/>
              <p:cNvSpPr>
                <a:spLocks noChangeShapeType="1"/>
              </p:cNvSpPr>
              <p:nvPr/>
            </p:nvSpPr>
            <p:spPr bwMode="auto">
              <a:xfrm>
                <a:off x="2810" y="1443"/>
                <a:ext cx="0" cy="53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 lIns="62975" tIns="31487" rIns="62975" bIns="31487">
                <a:spAutoFit/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404" name="Line 28"/>
            <p:cNvSpPr>
              <a:spLocks noChangeShapeType="1"/>
            </p:cNvSpPr>
            <p:nvPr/>
          </p:nvSpPr>
          <p:spPr bwMode="auto">
            <a:xfrm>
              <a:off x="3132138" y="2060575"/>
              <a:ext cx="0" cy="1152525"/>
            </a:xfrm>
            <a:prstGeom prst="line">
              <a:avLst/>
            </a:prstGeom>
            <a:noFill/>
            <a:ln w="57150" cap="sq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8119" y="6453336"/>
            <a:ext cx="60212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endParaRPr lang="zh-CN" altLang="en-US" sz="750" dirty="0">
              <a:solidFill>
                <a:prstClr val="black"/>
              </a:solidFill>
            </a:endParaRPr>
          </a:p>
          <a:p>
            <a:pPr defTabSz="685800"/>
            <a:r>
              <a:rPr lang="fr-FR" altLang="zh-CN" sz="750" dirty="0">
                <a:solidFill>
                  <a:prstClr val="black"/>
                </a:solidFill>
              </a:rPr>
              <a:t>Barnes PJ</a:t>
            </a:r>
            <a:r>
              <a:rPr lang="en-US" altLang="zh-CN" sz="750" dirty="0">
                <a:solidFill>
                  <a:prstClr val="black"/>
                </a:solidFill>
              </a:rPr>
              <a:t>. Scientific rationale for using a single inhaler for asthma control . </a:t>
            </a:r>
            <a:r>
              <a:rPr lang="fr-FR" altLang="zh-CN" sz="750" dirty="0">
                <a:solidFill>
                  <a:prstClr val="black"/>
                </a:solidFill>
              </a:rPr>
              <a:t>Eur Respir J. 2007; 29: 587–95. </a:t>
            </a:r>
            <a:endParaRPr lang="zh-CN" altLang="en-US" sz="7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92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3408" y="321802"/>
            <a:ext cx="6172200" cy="421556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dirty="0"/>
              <a:t>COPD</a:t>
            </a:r>
            <a:r>
              <a:rPr lang="zh-CN" altLang="en-US" sz="2800" b="1" dirty="0"/>
              <a:t>全程管理策略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9108" y="1268760"/>
            <a:ext cx="7200800" cy="4321415"/>
            <a:chOff x="1547664" y="1550375"/>
            <a:chExt cx="6048525" cy="3629900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6379369" y="2560024"/>
              <a:ext cx="1054894" cy="2227659"/>
            </a:xfrm>
            <a:prstGeom prst="rect">
              <a:avLst/>
            </a:prstGeom>
            <a:gradFill rotWithShape="1"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/>
              <a:r>
                <a:rPr lang="en-US" altLang="zh-CN" sz="1350" dirty="0">
                  <a:solidFill>
                    <a:prstClr val="black"/>
                  </a:solidFill>
                </a:rPr>
                <a:t>D</a:t>
              </a:r>
              <a:r>
                <a:rPr lang="zh-CN" altLang="en-US" sz="1350" dirty="0">
                  <a:solidFill>
                    <a:prstClr val="black"/>
                  </a:solidFill>
                </a:rPr>
                <a:t>级：首选</a:t>
              </a:r>
              <a:endParaRPr lang="en-US" altLang="zh-CN" sz="135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altLang="zh-CN" sz="1350" b="1" dirty="0">
                  <a:solidFill>
                    <a:srgbClr val="FF0000"/>
                  </a:solidFill>
                </a:rPr>
                <a:t>ICS/LABA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和</a:t>
              </a:r>
              <a:r>
                <a:rPr lang="en-US" altLang="zh-CN" sz="1350" dirty="0">
                  <a:solidFill>
                    <a:prstClr val="black"/>
                  </a:solidFill>
                </a:rPr>
                <a:t>/</a:t>
              </a:r>
              <a:r>
                <a:rPr lang="zh-CN" altLang="en-US" sz="1350" dirty="0">
                  <a:solidFill>
                    <a:prstClr val="black"/>
                  </a:solidFill>
                </a:rPr>
                <a:t>或</a:t>
              </a:r>
              <a:r>
                <a:rPr lang="en-US" altLang="zh-CN" sz="1350" dirty="0">
                  <a:solidFill>
                    <a:prstClr val="black"/>
                  </a:solidFill>
                </a:rPr>
                <a:t>LAMA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"/>
            <p:cNvSpPr>
              <a:spLocks/>
            </p:cNvSpPr>
            <p:nvPr/>
          </p:nvSpPr>
          <p:spPr bwMode="auto">
            <a:xfrm>
              <a:off x="5163743" y="2567167"/>
              <a:ext cx="1077515" cy="2232422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123" y="255"/>
                </a:cxn>
                <a:cxn ang="0">
                  <a:pos x="123" y="0"/>
                </a:cxn>
                <a:cxn ang="0">
                  <a:pos x="0" y="24"/>
                </a:cxn>
                <a:cxn ang="0">
                  <a:pos x="0" y="255"/>
                </a:cxn>
              </a:cxnLst>
              <a:rect l="0" t="0" r="r" b="b"/>
              <a:pathLst>
                <a:path w="123" h="255">
                  <a:moveTo>
                    <a:pt x="0" y="255"/>
                  </a:moveTo>
                  <a:cubicBezTo>
                    <a:pt x="123" y="255"/>
                    <a:pt x="123" y="255"/>
                    <a:pt x="123" y="255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7" y="4"/>
                    <a:pt x="46" y="12"/>
                    <a:pt x="0" y="24"/>
                  </a:cubicBezTo>
                  <a:lnTo>
                    <a:pt x="0" y="255"/>
                  </a:lnTo>
                  <a:close/>
                </a:path>
              </a:pathLst>
            </a:custGeom>
            <a:gradFill>
              <a:gsLst>
                <a:gs pos="0">
                  <a:srgbClr val="FF7979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2789802" y="3305378"/>
              <a:ext cx="1051322" cy="1458161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20" y="176"/>
                </a:cxn>
                <a:cxn ang="0">
                  <a:pos x="120" y="0"/>
                </a:cxn>
                <a:cxn ang="0">
                  <a:pos x="0" y="67"/>
                </a:cxn>
                <a:cxn ang="0">
                  <a:pos x="0" y="176"/>
                </a:cxn>
              </a:cxnLst>
              <a:rect l="0" t="0" r="r" b="b"/>
              <a:pathLst>
                <a:path w="120" h="176">
                  <a:moveTo>
                    <a:pt x="0" y="176"/>
                  </a:moveTo>
                  <a:cubicBezTo>
                    <a:pt x="120" y="176"/>
                    <a:pt x="120" y="176"/>
                    <a:pt x="120" y="17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81" y="19"/>
                    <a:pt x="41" y="41"/>
                    <a:pt x="0" y="67"/>
                  </a:cubicBezTo>
                  <a:lnTo>
                    <a:pt x="0" y="176"/>
                  </a:lnTo>
                  <a:close/>
                </a:path>
              </a:pathLst>
            </a:custGeom>
            <a:gradFill>
              <a:gsLst>
                <a:gs pos="23000">
                  <a:schemeClr val="bg1">
                    <a:lumMod val="65000"/>
                  </a:schemeClr>
                </a:gs>
                <a:gs pos="82000">
                  <a:srgbClr val="FF7979"/>
                </a:gs>
              </a:gsLst>
              <a:lin ang="0" scaled="0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968354" y="2812437"/>
              <a:ext cx="1054894" cy="198715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227"/>
                </a:cxn>
                <a:cxn ang="0">
                  <a:pos x="120" y="227"/>
                </a:cxn>
                <a:cxn ang="0">
                  <a:pos x="120" y="0"/>
                </a:cxn>
                <a:cxn ang="0">
                  <a:pos x="0" y="44"/>
                </a:cxn>
              </a:cxnLst>
              <a:rect l="0" t="0" r="r" b="b"/>
              <a:pathLst>
                <a:path w="120" h="227">
                  <a:moveTo>
                    <a:pt x="0" y="44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0" y="227"/>
                    <a:pt x="120" y="227"/>
                    <a:pt x="120" y="22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82" y="11"/>
                    <a:pt x="42" y="25"/>
                    <a:pt x="0" y="44"/>
                  </a:cubicBezTo>
                  <a:close/>
                </a:path>
              </a:pathLst>
            </a:custGeom>
            <a:solidFill>
              <a:srgbClr val="FF7979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574008" y="3941149"/>
              <a:ext cx="1064419" cy="858440"/>
            </a:xfrm>
            <a:custGeom>
              <a:avLst/>
              <a:gdLst/>
              <a:ahLst/>
              <a:cxnLst>
                <a:cxn ang="0">
                  <a:pos x="121" y="98"/>
                </a:cxn>
                <a:cxn ang="0">
                  <a:pos x="121" y="0"/>
                </a:cxn>
                <a:cxn ang="0">
                  <a:pos x="0" y="98"/>
                </a:cxn>
                <a:cxn ang="0">
                  <a:pos x="121" y="98"/>
                </a:cxn>
              </a:cxnLst>
              <a:rect l="0" t="0" r="r" b="b"/>
              <a:pathLst>
                <a:path w="121" h="98">
                  <a:moveTo>
                    <a:pt x="121" y="98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81" y="28"/>
                    <a:pt x="40" y="60"/>
                    <a:pt x="0" y="98"/>
                  </a:cubicBezTo>
                  <a:lnTo>
                    <a:pt x="121" y="98"/>
                  </a:ln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547813" y="3494663"/>
              <a:ext cx="1090613" cy="101560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116"/>
                </a:cxn>
                <a:cxn ang="0">
                  <a:pos x="2" y="116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0" y="94"/>
                </a:cxn>
              </a:cxnLst>
              <a:rect l="0" t="0" r="r" b="b"/>
              <a:pathLst>
                <a:path w="124" h="116">
                  <a:moveTo>
                    <a:pt x="0" y="9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2" y="96"/>
                    <a:pt x="63" y="59"/>
                    <a:pt x="124" y="19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3" y="26"/>
                    <a:pt x="42" y="57"/>
                    <a:pt x="0" y="94"/>
                  </a:cubicBezTo>
                  <a:close/>
                </a:path>
              </a:pathLst>
            </a:custGeom>
            <a:solidFill>
              <a:srgbClr val="B2B2B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2777728" y="2864823"/>
              <a:ext cx="1051322" cy="70842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120" y="18"/>
                </a:cxn>
                <a:cxn ang="0">
                  <a:pos x="120" y="0"/>
                </a:cxn>
              </a:cxnLst>
              <a:rect l="0" t="0" r="r" b="b"/>
              <a:pathLst>
                <a:path w="120" h="81">
                  <a:moveTo>
                    <a:pt x="120" y="0"/>
                  </a:moveTo>
                  <a:cubicBezTo>
                    <a:pt x="81" y="17"/>
                    <a:pt x="41" y="37"/>
                    <a:pt x="0" y="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5" y="59"/>
                    <a:pt x="75" y="38"/>
                    <a:pt x="120" y="18"/>
                  </a:cubicBezTo>
                  <a:lnTo>
                    <a:pt x="120" y="0"/>
                  </a:lnTo>
                  <a:close/>
                </a:path>
              </a:pathLst>
            </a:custGeom>
            <a:gradFill flip="none" rotWithShape="1">
              <a:gsLst>
                <a:gs pos="58000">
                  <a:srgbClr val="FF7979"/>
                </a:gs>
                <a:gs pos="23000">
                  <a:srgbClr val="B2B2B2"/>
                </a:gs>
                <a:gs pos="82000">
                  <a:srgbClr val="FF7979"/>
                </a:gs>
              </a:gsLst>
              <a:lin ang="0" scaled="0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3968354" y="2461202"/>
              <a:ext cx="1054894" cy="50839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39"/>
                </a:cxn>
                <a:cxn ang="0">
                  <a:pos x="0" y="58"/>
                </a:cxn>
                <a:cxn ang="0">
                  <a:pos x="120" y="19"/>
                </a:cxn>
                <a:cxn ang="0">
                  <a:pos x="120" y="0"/>
                </a:cxn>
              </a:cxnLst>
              <a:rect l="0" t="0" r="r" b="b"/>
              <a:pathLst>
                <a:path w="120" h="58">
                  <a:moveTo>
                    <a:pt x="120" y="0"/>
                  </a:moveTo>
                  <a:cubicBezTo>
                    <a:pt x="83" y="9"/>
                    <a:pt x="42" y="22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7" y="43"/>
                    <a:pt x="77" y="30"/>
                    <a:pt x="120" y="1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79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163743" y="2251651"/>
              <a:ext cx="1077515" cy="34171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123" y="20"/>
                </a:cxn>
                <a:cxn ang="0">
                  <a:pos x="123" y="0"/>
                </a:cxn>
              </a:cxnLst>
              <a:rect l="0" t="0" r="r" b="b"/>
              <a:pathLst>
                <a:path w="123" h="39">
                  <a:moveTo>
                    <a:pt x="123" y="0"/>
                  </a:moveTo>
                  <a:cubicBezTo>
                    <a:pt x="88" y="3"/>
                    <a:pt x="47" y="9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30"/>
                    <a:pt x="80" y="24"/>
                    <a:pt x="123" y="20"/>
                  </a:cubicBezTo>
                  <a:lnTo>
                    <a:pt x="12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7979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1547814" y="4791254"/>
              <a:ext cx="6048375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1547813" y="1550375"/>
              <a:ext cx="0" cy="3240881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6379370" y="2144495"/>
              <a:ext cx="1137047" cy="335756"/>
            </a:xfrm>
            <a:prstGeom prst="rightArrow">
              <a:avLst>
                <a:gd name="adj1" fmla="val 49648"/>
                <a:gd name="adj2" fmla="val 65441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843808" y="2711311"/>
              <a:ext cx="701278" cy="2155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zh-CN" altLang="en-US" sz="2700" b="1" kern="10" dirty="0">
                  <a:solidFill>
                    <a:srgbClr val="CC0000"/>
                  </a:solidFill>
                  <a:latin typeface="Arial"/>
                  <a:ea typeface="华文细黑" pitchFamily="2" charset="-122"/>
                  <a:cs typeface="Arial"/>
                </a:rPr>
                <a:t>急性加重期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47664" y="3197365"/>
              <a:ext cx="97210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轻度</a:t>
              </a:r>
              <a:r>
                <a:rPr lang="en-US" altLang="zh-CN" sz="1350" dirty="0">
                  <a:solidFill>
                    <a:prstClr val="black"/>
                  </a:solidFill>
                </a:rPr>
                <a:t>COPD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稳定期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009233"/>
              <a:ext cx="108012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中重度</a:t>
              </a:r>
              <a:r>
                <a:rPr lang="en-US" altLang="zh-CN" sz="1350" dirty="0">
                  <a:solidFill>
                    <a:prstClr val="black"/>
                  </a:solidFill>
                </a:rPr>
                <a:t>COPD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稳定期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08204" y="1685197"/>
              <a:ext cx="10801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重度</a:t>
              </a:r>
              <a:r>
                <a:rPr lang="en-US" altLang="zh-CN" sz="1350" dirty="0">
                  <a:solidFill>
                    <a:prstClr val="black"/>
                  </a:solidFill>
                </a:rPr>
                <a:t>COPD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稳定期</a:t>
              </a:r>
            </a:p>
          </p:txBody>
        </p:sp>
        <p:sp>
          <p:nvSpPr>
            <p:cNvPr id="51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5328084" y="1955227"/>
              <a:ext cx="701278" cy="2155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800">
                <a:defRPr/>
              </a:pPr>
              <a:r>
                <a:rPr lang="zh-CN" altLang="en-US" sz="2700" b="1" kern="10" dirty="0">
                  <a:solidFill>
                    <a:srgbClr val="CC0000"/>
                  </a:solidFill>
                  <a:latin typeface="Arial"/>
                  <a:ea typeface="华文细黑" pitchFamily="2" charset="-122"/>
                  <a:cs typeface="Arial"/>
                </a:rPr>
                <a:t>急性加重期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11760" y="4880193"/>
              <a:ext cx="388843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b="1" dirty="0">
                  <a:solidFill>
                    <a:srgbClr val="FF0000"/>
                  </a:solidFill>
                </a:rPr>
                <a:t>根据急性发作风险评估患者严重程度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47664" y="4007455"/>
              <a:ext cx="11881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200" dirty="0">
                  <a:solidFill>
                    <a:prstClr val="black"/>
                  </a:solidFill>
                </a:rPr>
                <a:t>A</a:t>
              </a:r>
              <a:r>
                <a:rPr lang="zh-CN" altLang="en-US" sz="1200" dirty="0">
                  <a:solidFill>
                    <a:prstClr val="black"/>
                  </a:solidFill>
                </a:rPr>
                <a:t>级：首选</a:t>
              </a:r>
              <a:r>
                <a:rPr lang="en-US" altLang="zh-CN" sz="1200" dirty="0">
                  <a:solidFill>
                    <a:prstClr val="black"/>
                  </a:solidFill>
                </a:rPr>
                <a:t>SAMA</a:t>
              </a:r>
              <a:r>
                <a:rPr lang="zh-CN" altLang="en-US" sz="1200" dirty="0">
                  <a:solidFill>
                    <a:prstClr val="black"/>
                  </a:solidFill>
                </a:rPr>
                <a:t>或</a:t>
              </a:r>
              <a:r>
                <a:rPr lang="en-US" altLang="zh-CN" sz="1200" dirty="0">
                  <a:solidFill>
                    <a:prstClr val="black"/>
                  </a:solidFill>
                </a:rPr>
                <a:t>SABA</a:t>
              </a:r>
            </a:p>
            <a:p>
              <a:pPr defTabSz="685800"/>
              <a:r>
                <a:rPr lang="en-US" altLang="zh-CN" sz="1200" dirty="0">
                  <a:solidFill>
                    <a:prstClr val="black"/>
                  </a:solidFill>
                </a:rPr>
                <a:t>B</a:t>
              </a:r>
              <a:r>
                <a:rPr lang="zh-CN" altLang="en-US" sz="1200" dirty="0">
                  <a:solidFill>
                    <a:prstClr val="black"/>
                  </a:solidFill>
                </a:rPr>
                <a:t>级：首选</a:t>
              </a:r>
              <a:r>
                <a:rPr lang="en-US" altLang="zh-CN" sz="1200" dirty="0">
                  <a:solidFill>
                    <a:prstClr val="black"/>
                  </a:solidFill>
                </a:rPr>
                <a:t>LAMA</a:t>
              </a:r>
              <a:r>
                <a:rPr lang="zh-CN" altLang="en-US" sz="1200" dirty="0">
                  <a:solidFill>
                    <a:prstClr val="black"/>
                  </a:solidFill>
                </a:rPr>
                <a:t>或</a:t>
              </a:r>
              <a:r>
                <a:rPr lang="en-US" altLang="zh-CN" sz="1200" dirty="0">
                  <a:solidFill>
                    <a:prstClr val="black"/>
                  </a:solidFill>
                </a:rPr>
                <a:t>LABA</a:t>
              </a:r>
              <a:endParaRPr lang="zh-CN" alt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89802" y="3575405"/>
              <a:ext cx="10801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b="1" dirty="0">
                  <a:solidFill>
                    <a:srgbClr val="FF0000"/>
                  </a:solidFill>
                </a:rPr>
                <a:t>糖皮质激素（如</a:t>
              </a:r>
              <a:r>
                <a:rPr lang="en-US" altLang="zh-CN" sz="1350" b="1" dirty="0">
                  <a:solidFill>
                    <a:srgbClr val="FF0000"/>
                  </a:solidFill>
                </a:rPr>
                <a:t>ICS</a:t>
              </a:r>
              <a:r>
                <a:rPr lang="zh-CN" altLang="en-US" sz="1350" b="1" dirty="0">
                  <a:solidFill>
                    <a:srgbClr val="FF0000"/>
                  </a:solidFill>
                </a:rPr>
                <a:t>）</a:t>
              </a:r>
              <a:endParaRPr lang="en-US" altLang="zh-CN" sz="1350" b="1" dirty="0">
                <a:solidFill>
                  <a:srgbClr val="FF0000"/>
                </a:solidFill>
              </a:endParaRP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短效支气管扩张剂</a:t>
              </a:r>
              <a:endParaRPr lang="en-US" altLang="zh-CN" sz="1350" dirty="0">
                <a:solidFill>
                  <a:prstClr val="black"/>
                </a:solidFill>
              </a:endParaRP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抗生素</a:t>
              </a:r>
              <a:endParaRPr lang="en-US" altLang="zh-CN" sz="135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altLang="zh-CN" sz="1350" dirty="0">
                  <a:solidFill>
                    <a:prstClr val="black"/>
                  </a:solidFill>
                </a:rPr>
                <a:t>……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77934" y="3305375"/>
              <a:ext cx="118813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50" dirty="0">
                  <a:solidFill>
                    <a:prstClr val="black"/>
                  </a:solidFill>
                </a:rPr>
                <a:t>C</a:t>
              </a:r>
              <a:r>
                <a:rPr lang="zh-CN" altLang="en-US" sz="1350" dirty="0">
                  <a:solidFill>
                    <a:prstClr val="black"/>
                  </a:solidFill>
                </a:rPr>
                <a:t>级：首选</a:t>
              </a:r>
              <a:r>
                <a:rPr lang="en-US" altLang="zh-CN" sz="1350" b="1" dirty="0">
                  <a:solidFill>
                    <a:srgbClr val="FF0000"/>
                  </a:solidFill>
                </a:rPr>
                <a:t>ICS/LABA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或</a:t>
              </a:r>
              <a:r>
                <a:rPr lang="en-US" altLang="zh-CN" sz="1350" dirty="0">
                  <a:solidFill>
                    <a:prstClr val="black"/>
                  </a:solidFill>
                </a:rPr>
                <a:t>LAMA</a:t>
              </a:r>
            </a:p>
            <a:p>
              <a:pPr defTabSz="685800"/>
              <a:r>
                <a:rPr lang="en-US" altLang="zh-CN" sz="1350" dirty="0">
                  <a:solidFill>
                    <a:prstClr val="black"/>
                  </a:solidFill>
                </a:rPr>
                <a:t>D</a:t>
              </a:r>
              <a:r>
                <a:rPr lang="zh-CN" altLang="en-US" sz="1350" dirty="0">
                  <a:solidFill>
                    <a:prstClr val="black"/>
                  </a:solidFill>
                </a:rPr>
                <a:t>级：首选</a:t>
              </a:r>
              <a:r>
                <a:rPr lang="en-US" altLang="zh-CN" sz="1350" b="1" dirty="0">
                  <a:solidFill>
                    <a:srgbClr val="FF0000"/>
                  </a:solidFill>
                </a:rPr>
                <a:t>ICS/LABA</a:t>
              </a: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和</a:t>
              </a:r>
              <a:r>
                <a:rPr lang="en-US" altLang="zh-CN" sz="1350" dirty="0">
                  <a:solidFill>
                    <a:prstClr val="black"/>
                  </a:solidFill>
                </a:rPr>
                <a:t>/</a:t>
              </a:r>
              <a:r>
                <a:rPr lang="zh-CN" altLang="en-US" sz="1350" dirty="0">
                  <a:solidFill>
                    <a:prstClr val="black"/>
                  </a:solidFill>
                </a:rPr>
                <a:t>或</a:t>
              </a:r>
              <a:r>
                <a:rPr lang="en-US" altLang="zh-CN" sz="1350" dirty="0">
                  <a:solidFill>
                    <a:prstClr val="black"/>
                  </a:solidFill>
                </a:rPr>
                <a:t>LAMA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66066" y="3143357"/>
              <a:ext cx="10801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CN" altLang="en-US" sz="1350" b="1" dirty="0">
                  <a:solidFill>
                    <a:srgbClr val="FF0000"/>
                  </a:solidFill>
                </a:rPr>
                <a:t>糖皮质激素（如</a:t>
              </a:r>
              <a:r>
                <a:rPr lang="en-US" altLang="zh-CN" sz="1350" b="1" dirty="0">
                  <a:solidFill>
                    <a:srgbClr val="FF0000"/>
                  </a:solidFill>
                </a:rPr>
                <a:t>ICS</a:t>
              </a:r>
              <a:r>
                <a:rPr lang="zh-CN" altLang="en-US" sz="1350" b="1" dirty="0">
                  <a:solidFill>
                    <a:srgbClr val="FF0000"/>
                  </a:solidFill>
                </a:rPr>
                <a:t>）</a:t>
              </a:r>
              <a:endParaRPr lang="en-US" altLang="zh-CN" sz="1350" b="1" dirty="0">
                <a:solidFill>
                  <a:srgbClr val="FF0000"/>
                </a:solidFill>
              </a:endParaRP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短效支气管扩张剂</a:t>
              </a:r>
              <a:endParaRPr lang="en-US" altLang="zh-CN" sz="1350" dirty="0">
                <a:solidFill>
                  <a:prstClr val="black"/>
                </a:solidFill>
              </a:endParaRPr>
            </a:p>
            <a:p>
              <a:pPr defTabSz="685800"/>
              <a:r>
                <a:rPr lang="zh-CN" altLang="en-US" sz="1350" dirty="0">
                  <a:solidFill>
                    <a:prstClr val="black"/>
                  </a:solidFill>
                </a:rPr>
                <a:t>抗生素</a:t>
              </a:r>
              <a:endParaRPr lang="en-US" altLang="zh-CN" sz="135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altLang="zh-CN" sz="1350" dirty="0">
                  <a:solidFill>
                    <a:prstClr val="black"/>
                  </a:solidFill>
                </a:rPr>
                <a:t>……</a:t>
              </a:r>
              <a:endParaRPr lang="zh-CN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89960" y="6554896"/>
            <a:ext cx="629131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685800">
              <a:defRPr/>
            </a:pPr>
            <a:r>
              <a:rPr lang="en-US" altLang="zh-CN" sz="750" dirty="0">
                <a:solidFill>
                  <a:srgbClr val="000000"/>
                </a:solidFill>
                <a:latin typeface="微软雅黑"/>
                <a:ea typeface="微软雅黑"/>
              </a:rPr>
              <a:t>Global strategy for the diagnosis, management, and prevention of chronic obstructive pulmonary disease. Revised 2013. </a:t>
            </a:r>
            <a:endParaRPr lang="en-US" altLang="zh-CN" sz="750" b="1" dirty="0">
              <a:solidFill>
                <a:srgbClr val="00B05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0695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本病例治疗方案解析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36" y="3085082"/>
            <a:ext cx="2206555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/>
              <a:t>患者综合评估为</a:t>
            </a:r>
            <a:r>
              <a:rPr lang="en-US" altLang="zh-CN" b="1" dirty="0" smtClean="0"/>
              <a:t>A/B/C/D</a:t>
            </a:r>
            <a:r>
              <a:rPr lang="zh-CN" altLang="en-US" b="1" dirty="0" smtClean="0"/>
              <a:t>组</a:t>
            </a:r>
            <a:endParaRPr lang="en-US" altLang="zh-CN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681791" y="1584829"/>
            <a:ext cx="5130570" cy="3275033"/>
            <a:chOff x="2681790" y="1690948"/>
            <a:chExt cx="3991844" cy="25481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127" y="1690948"/>
              <a:ext cx="967507" cy="2548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307" y="2024844"/>
              <a:ext cx="991369" cy="2175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右箭头 5"/>
            <p:cNvSpPr/>
            <p:nvPr/>
          </p:nvSpPr>
          <p:spPr>
            <a:xfrm>
              <a:off x="2681790" y="2942946"/>
              <a:ext cx="70207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4734018" y="2942946"/>
              <a:ext cx="70207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444208" y="5000074"/>
            <a:ext cx="2420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FF0000"/>
                </a:solidFill>
              </a:rPr>
              <a:t>布地奈德</a:t>
            </a:r>
            <a:r>
              <a:rPr lang="zh-CN" altLang="en-US" sz="1400" dirty="0">
                <a:solidFill>
                  <a:prstClr val="black"/>
                </a:solidFill>
              </a:rPr>
              <a:t>雾化吸入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扩张支气管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抗炎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祛痰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en-US" altLang="zh-CN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8" name="矩形 7"/>
          <p:cNvSpPr/>
          <p:nvPr/>
        </p:nvSpPr>
        <p:spPr>
          <a:xfrm>
            <a:off x="3613490" y="4929425"/>
            <a:ext cx="23128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FF0000"/>
                </a:solidFill>
              </a:rPr>
              <a:t>布地奈德</a:t>
            </a:r>
            <a:r>
              <a:rPr lang="en-US" altLang="zh-CN" sz="1400" dirty="0">
                <a:solidFill>
                  <a:srgbClr val="FF0000"/>
                </a:solidFill>
              </a:rPr>
              <a:t>/</a:t>
            </a:r>
            <a:r>
              <a:rPr lang="zh-CN" altLang="en-US" sz="1400" dirty="0">
                <a:solidFill>
                  <a:srgbClr val="FF0000"/>
                </a:solidFill>
              </a:rPr>
              <a:t>福莫特</a:t>
            </a:r>
            <a:r>
              <a:rPr lang="zh-CN" altLang="en-US" sz="1400" dirty="0">
                <a:solidFill>
                  <a:prstClr val="black"/>
                </a:solidFill>
              </a:rPr>
              <a:t>等药物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家庭氧疗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定期随访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教导腹式呼吸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</a:rPr>
              <a:t>适当锻炼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68" y="5000074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b="1" dirty="0">
                <a:solidFill>
                  <a:prstClr val="black"/>
                </a:solidFill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623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诊断和治疗小结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39652" y="2186862"/>
            <a:ext cx="178219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prstClr val="black"/>
                </a:solidFill>
              </a:rPr>
              <a:t>临床表现：老年患者，反复咳嗽、咳痰</a:t>
            </a:r>
            <a:r>
              <a:rPr lang="en-US" altLang="zh-CN" sz="1200" dirty="0">
                <a:solidFill>
                  <a:prstClr val="black"/>
                </a:solidFill>
              </a:rPr>
              <a:t>20</a:t>
            </a:r>
            <a:r>
              <a:rPr lang="zh-CN" altLang="en-US" sz="1200" dirty="0">
                <a:solidFill>
                  <a:prstClr val="black"/>
                </a:solidFill>
              </a:rPr>
              <a:t>余年，气喘伴</a:t>
            </a:r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zh-CN" altLang="en-US" sz="1200" dirty="0">
                <a:solidFill>
                  <a:prstClr val="black"/>
                </a:solidFill>
              </a:rPr>
              <a:t>年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prstClr val="black"/>
                </a:solidFill>
              </a:rPr>
              <a:t>危险因素：吸烟史，粉尘接触史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zh-CN" altLang="en-US" sz="1200" dirty="0">
                <a:solidFill>
                  <a:prstClr val="black"/>
                </a:solidFill>
              </a:rPr>
              <a:t>符合诊断金标准：吸入支气管扩张剂后</a:t>
            </a:r>
            <a:r>
              <a:rPr kumimoji="1" lang="en-US" altLang="zh-CN" sz="1200" dirty="0" err="1">
                <a:solidFill>
                  <a:prstClr val="black"/>
                </a:solidFill>
              </a:rPr>
              <a:t>FEV</a:t>
            </a:r>
            <a:r>
              <a:rPr kumimoji="1" lang="en-US" altLang="zh-CN" sz="1200" baseline="-25000" dirty="0" err="1">
                <a:solidFill>
                  <a:prstClr val="black"/>
                </a:solidFill>
              </a:rPr>
              <a:t>1</a:t>
            </a:r>
            <a:r>
              <a:rPr kumimoji="1" lang="zh-CN" altLang="en-US" sz="1200" dirty="0">
                <a:solidFill>
                  <a:prstClr val="black"/>
                </a:solidFill>
              </a:rPr>
              <a:t>／</a:t>
            </a:r>
            <a:r>
              <a:rPr kumimoji="1" lang="en-US" altLang="zh-CN" sz="1200" dirty="0" err="1">
                <a:solidFill>
                  <a:prstClr val="black"/>
                </a:solidFill>
              </a:rPr>
              <a:t>FVC</a:t>
            </a:r>
            <a:r>
              <a:rPr kumimoji="1" lang="zh-CN" altLang="en-US" sz="1200" dirty="0">
                <a:solidFill>
                  <a:prstClr val="black"/>
                </a:solidFill>
              </a:rPr>
              <a:t>％＜</a:t>
            </a:r>
            <a:r>
              <a:rPr kumimoji="1" lang="en-US" altLang="zh-CN" sz="1200" dirty="0">
                <a:solidFill>
                  <a:prstClr val="black"/>
                </a:solidFill>
              </a:rPr>
              <a:t>70</a:t>
            </a:r>
            <a:r>
              <a:rPr kumimoji="1" lang="zh-CN" altLang="en-US" sz="1200" dirty="0">
                <a:solidFill>
                  <a:prstClr val="black"/>
                </a:solidFill>
              </a:rPr>
              <a:t>％</a:t>
            </a:r>
            <a:endParaRPr kumimoji="1" lang="en-US" altLang="zh-CN" sz="1200" dirty="0">
              <a:solidFill>
                <a:prstClr val="black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prstClr val="black"/>
                </a:solidFill>
              </a:rPr>
              <a:t>胸部</a:t>
            </a:r>
            <a:r>
              <a:rPr lang="en-US" altLang="zh-CN" sz="1200" dirty="0">
                <a:solidFill>
                  <a:prstClr val="black"/>
                </a:solidFill>
              </a:rPr>
              <a:t>X</a:t>
            </a:r>
            <a:r>
              <a:rPr lang="zh-CN" altLang="en-US" sz="1200" dirty="0">
                <a:solidFill>
                  <a:prstClr val="black"/>
                </a:solidFill>
              </a:rPr>
              <a:t>线示过度充气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706" y="1916832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</a:rPr>
              <a:t>诊断依据</a:t>
            </a:r>
          </a:p>
        </p:txBody>
      </p:sp>
      <p:sp>
        <p:nvSpPr>
          <p:cNvPr id="7" name="矩形 6"/>
          <p:cNvSpPr/>
          <p:nvPr/>
        </p:nvSpPr>
        <p:spPr>
          <a:xfrm>
            <a:off x="3815916" y="2186862"/>
            <a:ext cx="178219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</a:pPr>
            <a:r>
              <a:rPr lang="zh-CN" altLang="en-US" sz="1350" dirty="0">
                <a:solidFill>
                  <a:srgbClr val="FF0000"/>
                </a:solidFill>
              </a:rPr>
              <a:t>全程管理原则</a:t>
            </a:r>
            <a:endParaRPr lang="en-US" altLang="zh-CN" sz="1350" dirty="0">
              <a:solidFill>
                <a:srgbClr val="FF0000"/>
              </a:solidFill>
            </a:endParaRPr>
          </a:p>
          <a:p>
            <a:pPr algn="ctr" defTabSz="685800"/>
            <a:endParaRPr lang="en-US" altLang="zh-CN" sz="1350" dirty="0">
              <a:solidFill>
                <a:srgbClr val="FF0000"/>
              </a:solidFill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350" dirty="0">
                <a:solidFill>
                  <a:prstClr val="black"/>
                </a:solidFill>
              </a:rPr>
              <a:t>急性发作期：</a:t>
            </a:r>
            <a:endParaRPr lang="en-US" altLang="zh-CN" sz="1350" dirty="0">
              <a:solidFill>
                <a:prstClr val="black"/>
              </a:solidFill>
            </a:endParaRPr>
          </a:p>
          <a:p>
            <a:pPr marL="207169" lvl="1" defTabSz="685800">
              <a:lnSpc>
                <a:spcPct val="150000"/>
              </a:lnSpc>
            </a:pPr>
            <a:r>
              <a:rPr lang="zh-CN" altLang="da-DK" sz="1200" dirty="0">
                <a:solidFill>
                  <a:prstClr val="black"/>
                </a:solidFill>
                <a:ea typeface="黑体" pitchFamily="49" charset="-122"/>
              </a:rPr>
              <a:t>减轻</a:t>
            </a:r>
            <a:r>
              <a:rPr lang="zh-CN" altLang="en-US" sz="1200" dirty="0">
                <a:solidFill>
                  <a:prstClr val="black"/>
                </a:solidFill>
                <a:ea typeface="黑体" pitchFamily="49" charset="-122"/>
              </a:rPr>
              <a:t>当前</a:t>
            </a:r>
            <a:r>
              <a:rPr lang="zh-CN" altLang="da-DK" sz="1200" dirty="0">
                <a:solidFill>
                  <a:prstClr val="black"/>
                </a:solidFill>
                <a:ea typeface="黑体" pitchFamily="49" charset="-122"/>
              </a:rPr>
              <a:t>症状</a:t>
            </a:r>
            <a:endParaRPr lang="en-US" altLang="zh-CN" sz="1200" dirty="0">
              <a:solidFill>
                <a:prstClr val="black"/>
              </a:solidFill>
              <a:ea typeface="黑体" pitchFamily="49" charset="-122"/>
            </a:endParaRPr>
          </a:p>
          <a:p>
            <a:pPr marL="207169" lvl="1" defTabSz="68580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ea typeface="黑体" pitchFamily="49" charset="-122"/>
              </a:rPr>
              <a:t>降低未来风险</a:t>
            </a:r>
            <a:endParaRPr lang="en-US" altLang="zh-CN" sz="1200" dirty="0">
              <a:solidFill>
                <a:prstClr val="black"/>
              </a:solidFill>
              <a:ea typeface="黑体" pitchFamily="49" charset="-122"/>
            </a:endParaRPr>
          </a:p>
          <a:p>
            <a:pPr marL="214313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350" dirty="0">
                <a:solidFill>
                  <a:prstClr val="black"/>
                </a:solidFill>
              </a:rPr>
              <a:t>稳定期：</a:t>
            </a:r>
            <a:endParaRPr lang="en-US" altLang="zh-CN" sz="1350" dirty="0">
              <a:solidFill>
                <a:prstClr val="black"/>
              </a:solidFill>
            </a:endParaRPr>
          </a:p>
          <a:p>
            <a:pPr marL="207169" lvl="1" defTabSz="68580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ea typeface="黑体" pitchFamily="49" charset="-122"/>
                <a:cs typeface="Arial" pitchFamily="34" charset="0"/>
              </a:rPr>
              <a:t>减轻急性加重的影响</a:t>
            </a:r>
            <a:endParaRPr lang="en-US" altLang="zh-CN" sz="1200" dirty="0">
              <a:solidFill>
                <a:prstClr val="black"/>
              </a:solidFill>
              <a:ea typeface="黑体" pitchFamily="49" charset="-122"/>
              <a:cs typeface="Arial" pitchFamily="34" charset="0"/>
            </a:endParaRPr>
          </a:p>
          <a:p>
            <a:pPr marL="207169" lvl="1" defTabSz="68580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ea typeface="黑体" pitchFamily="49" charset="-122"/>
                <a:cs typeface="Arial" pitchFamily="34" charset="0"/>
              </a:rPr>
              <a:t>阻止疾病恶化</a:t>
            </a:r>
            <a:r>
              <a:rPr lang="zh-CN" altLang="en-US" sz="1350" dirty="0">
                <a:solidFill>
                  <a:prstClr val="black"/>
                </a:solidFill>
                <a:ea typeface="黑体" pitchFamily="49" charset="-122"/>
                <a:cs typeface="Arial" pitchFamily="34" charset="0"/>
              </a:rPr>
              <a:t>的发展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algn="ctr" defTabSz="685800"/>
            <a:endParaRPr lang="zh-CN" altLang="en-US" sz="135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1970" y="1916832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</a:rPr>
              <a:t>治疗原则</a:t>
            </a:r>
          </a:p>
        </p:txBody>
      </p:sp>
      <p:sp>
        <p:nvSpPr>
          <p:cNvPr id="9" name="矩形 8"/>
          <p:cNvSpPr/>
          <p:nvPr/>
        </p:nvSpPr>
        <p:spPr>
          <a:xfrm>
            <a:off x="6030162" y="2186862"/>
            <a:ext cx="178219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   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急性发作期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扩张支气管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抗炎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糖皮质激素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祛痰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吸氧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稳定期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050" dirty="0">
                <a:solidFill>
                  <a:prstClr val="black"/>
                </a:solidFill>
              </a:rPr>
              <a:t>ICS/</a:t>
            </a:r>
            <a:r>
              <a:rPr lang="en-US" altLang="zh-CN" sz="1050" dirty="0" err="1">
                <a:solidFill>
                  <a:prstClr val="black"/>
                </a:solidFill>
              </a:rPr>
              <a:t>LABA</a:t>
            </a:r>
            <a:r>
              <a:rPr lang="zh-CN" altLang="en-US" sz="1050" dirty="0">
                <a:solidFill>
                  <a:prstClr val="black"/>
                </a:solidFill>
              </a:rPr>
              <a:t>维持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家庭氧疗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定期随访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教导腹式呼吸</a:t>
            </a:r>
            <a:endParaRPr lang="en-US" altLang="zh-CN" sz="1050" dirty="0">
              <a:solidFill>
                <a:prstClr val="black"/>
              </a:solidFill>
            </a:endParaRPr>
          </a:p>
          <a:p>
            <a:pPr marL="417910" indent="-214313" defTabSz="6858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050" dirty="0">
                <a:solidFill>
                  <a:prstClr val="black"/>
                </a:solidFill>
              </a:rPr>
              <a:t>适当锻炼</a:t>
            </a:r>
            <a:endParaRPr lang="en-US" altLang="zh-CN" sz="1350" dirty="0">
              <a:solidFill>
                <a:prstClr val="black"/>
              </a:solidFill>
            </a:endParaRPr>
          </a:p>
          <a:p>
            <a:pPr algn="ctr" defTabSz="685800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916832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350" dirty="0">
                <a:solidFill>
                  <a:prstClr val="black"/>
                </a:solidFill>
              </a:rPr>
              <a:t>治疗方案</a:t>
            </a:r>
          </a:p>
        </p:txBody>
      </p:sp>
    </p:spTree>
    <p:extLst>
      <p:ext uri="{BB962C8B-B14F-4D97-AF65-F5344CB8AC3E}">
        <p14:creationId xmlns:p14="http://schemas.microsoft.com/office/powerpoint/2010/main" val="304173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临床启示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3816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炎症反应</a:t>
            </a:r>
            <a:r>
              <a:rPr lang="zh-CN" altLang="en-US" b="1" dirty="0" smtClean="0">
                <a:latin typeface="+mn-ea"/>
              </a:rPr>
              <a:t>是慢阻肺的</a:t>
            </a:r>
            <a:r>
              <a:rPr lang="zh-CN" altLang="en-US" b="1" dirty="0">
                <a:latin typeface="+mn-ea"/>
              </a:rPr>
              <a:t>病理</a:t>
            </a:r>
            <a:r>
              <a:rPr lang="zh-CN" altLang="en-US" b="1" dirty="0" smtClean="0">
                <a:latin typeface="+mn-ea"/>
              </a:rPr>
              <a:t>基础</a:t>
            </a:r>
            <a:r>
              <a:rPr lang="en-US" altLang="zh-CN" b="1" dirty="0" smtClean="0">
                <a:latin typeface="+mn-ea"/>
              </a:rPr>
              <a:t>;</a:t>
            </a:r>
            <a:endParaRPr lang="en-US" altLang="zh-CN" b="1" baseline="30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对于急性发作风险高的患者，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ICS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联合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LABA</a:t>
            </a:r>
            <a:r>
              <a:rPr lang="zh-CN" altLang="en-US" b="1" dirty="0" smtClean="0">
                <a:latin typeface="+mn-ea"/>
              </a:rPr>
              <a:t>是</a:t>
            </a:r>
            <a:r>
              <a:rPr lang="zh-CN" altLang="en-US" b="1" dirty="0">
                <a:latin typeface="+mn-ea"/>
              </a:rPr>
              <a:t>慢阻肺</a:t>
            </a:r>
            <a:r>
              <a:rPr lang="zh-CN" altLang="en-US" b="1" dirty="0" smtClean="0">
                <a:latin typeface="+mn-ea"/>
              </a:rPr>
              <a:t>稳定期</a:t>
            </a:r>
            <a:r>
              <a:rPr lang="zh-CN" altLang="en-US" b="1" dirty="0">
                <a:latin typeface="+mn-ea"/>
              </a:rPr>
              <a:t>的一线治疗</a:t>
            </a:r>
            <a:r>
              <a:rPr lang="zh-CN" altLang="en-US" b="1" dirty="0" smtClean="0">
                <a:latin typeface="+mn-ea"/>
              </a:rPr>
              <a:t>选择</a:t>
            </a:r>
            <a:r>
              <a:rPr lang="en-US" altLang="zh-CN" b="1" dirty="0" smtClean="0">
                <a:latin typeface="+mn-ea"/>
              </a:rPr>
              <a:t>;</a:t>
            </a:r>
            <a:endParaRPr lang="en-US" altLang="zh-CN" b="1" baseline="30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慢阻肺</a:t>
            </a:r>
            <a:r>
              <a:rPr lang="zh-CN" altLang="en-US" b="1" dirty="0" smtClean="0">
                <a:latin typeface="+mn-ea"/>
              </a:rPr>
              <a:t>急性</a:t>
            </a:r>
            <a:r>
              <a:rPr lang="zh-CN" altLang="en-US" b="1" dirty="0">
                <a:latin typeface="+mn-ea"/>
              </a:rPr>
              <a:t>发作期治疗中</a:t>
            </a:r>
            <a:r>
              <a:rPr lang="zh-CN" altLang="en-US" b="1" dirty="0">
                <a:solidFill>
                  <a:srgbClr val="00B050"/>
                </a:solidFill>
                <a:latin typeface="+mn-ea"/>
              </a:rPr>
              <a:t>单用雾化吸入布地奈德</a:t>
            </a:r>
            <a:r>
              <a:rPr lang="zh-CN" altLang="en-US" b="1" dirty="0">
                <a:latin typeface="+mn-ea"/>
              </a:rPr>
              <a:t>可作为口服糖皮质激素的替代</a:t>
            </a:r>
            <a:r>
              <a:rPr lang="zh-CN" altLang="en-US" b="1" dirty="0" smtClean="0">
                <a:latin typeface="+mn-ea"/>
              </a:rPr>
              <a:t>治疗</a:t>
            </a:r>
            <a:r>
              <a:rPr lang="en-US" altLang="zh-CN" b="1" dirty="0" smtClean="0">
                <a:latin typeface="+mn-ea"/>
              </a:rPr>
              <a:t>;</a:t>
            </a:r>
            <a:endParaRPr lang="zh-CN" altLang="en-US" b="1" baseline="30000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慢阻肺</a:t>
            </a:r>
            <a:r>
              <a:rPr lang="zh-CN" altLang="en-US" b="1" dirty="0" smtClean="0">
                <a:latin typeface="+mn-ea"/>
              </a:rPr>
              <a:t>应</a:t>
            </a:r>
            <a:r>
              <a:rPr lang="zh-CN" altLang="en-US" b="1" dirty="0">
                <a:latin typeface="+mn-ea"/>
              </a:rPr>
              <a:t>根据分期进行</a:t>
            </a:r>
            <a:r>
              <a:rPr lang="zh-CN" altLang="en-US" b="1" dirty="0">
                <a:solidFill>
                  <a:srgbClr val="00B050"/>
                </a:solidFill>
                <a:latin typeface="+mn-ea"/>
              </a:rPr>
              <a:t>全程</a:t>
            </a:r>
            <a:r>
              <a:rPr lang="zh-CN" altLang="en-US" b="1" dirty="0" smtClean="0">
                <a:solidFill>
                  <a:srgbClr val="00B050"/>
                </a:solidFill>
                <a:latin typeface="+mn-ea"/>
              </a:rPr>
              <a:t>管理</a:t>
            </a:r>
            <a:r>
              <a:rPr lang="en-US" altLang="zh-CN" b="1" dirty="0" smtClean="0">
                <a:solidFill>
                  <a:srgbClr val="00B050"/>
                </a:solidFill>
                <a:latin typeface="+mn-ea"/>
              </a:rPr>
              <a:t>;</a:t>
            </a:r>
            <a:endParaRPr lang="zh-CN" altLang="en-US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259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155" y="2708920"/>
            <a:ext cx="8229600" cy="720080"/>
          </a:xfrm>
        </p:spPr>
        <p:txBody>
          <a:bodyPr>
            <a:noAutofit/>
          </a:bodyPr>
          <a:lstStyle/>
          <a:p>
            <a:r>
              <a:rPr lang="zh-CN" altLang="en-US" sz="6000" dirty="0" smtClean="0"/>
              <a:t>谢谢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924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病史信息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1340768"/>
            <a:ext cx="691276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 smtClean="0"/>
              <a:t>主诉：</a:t>
            </a:r>
            <a:r>
              <a:rPr lang="en-US" altLang="zh-CN" dirty="0"/>
              <a:t> </a:t>
            </a:r>
            <a:r>
              <a:rPr lang="en-US" altLang="zh-CN" dirty="0" smtClean="0"/>
              <a:t>___________________________________________  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现病史：</a:t>
            </a:r>
            <a:r>
              <a:rPr lang="en-US" altLang="zh-CN" dirty="0"/>
              <a:t> </a:t>
            </a:r>
            <a:r>
              <a:rPr lang="en-US" altLang="zh-CN" dirty="0" smtClean="0"/>
              <a:t>_________________________________________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 smtClean="0"/>
              <a:t>__________________________________________________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__________________________________________________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 smtClean="0"/>
              <a:t>既往史：</a:t>
            </a:r>
            <a:r>
              <a:rPr lang="en-US" altLang="zh-CN" dirty="0" smtClean="0"/>
              <a:t>__________________________________________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个人史：</a:t>
            </a:r>
            <a:r>
              <a:rPr lang="en-US" altLang="zh-CN" dirty="0" smtClean="0"/>
              <a:t>__________________________________________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/>
              <a:t>家族</a:t>
            </a:r>
            <a:r>
              <a:rPr lang="zh-CN" altLang="en-US" b="1" dirty="0" smtClean="0"/>
              <a:t>史：</a:t>
            </a:r>
            <a:r>
              <a:rPr lang="en-US" altLang="zh-CN" dirty="0" smtClean="0"/>
              <a:t>__________________________________________</a:t>
            </a:r>
            <a:endParaRPr lang="en-US" altLang="zh-CN" b="1" dirty="0" smtClean="0"/>
          </a:p>
          <a:p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4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体格检查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565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生命体征：</a:t>
            </a:r>
            <a:r>
              <a:rPr lang="en-US" altLang="zh-CN" b="1" dirty="0"/>
              <a:t>T</a:t>
            </a:r>
            <a:r>
              <a:rPr lang="zh-CN" altLang="en-US" b="1" dirty="0"/>
              <a:t>：</a:t>
            </a:r>
            <a:r>
              <a:rPr lang="en-US" altLang="zh-CN" b="1" dirty="0"/>
              <a:t> _____ </a:t>
            </a:r>
            <a:r>
              <a:rPr lang="zh-CN" altLang="en-US" b="1" dirty="0"/>
              <a:t>℃             </a:t>
            </a:r>
            <a:r>
              <a:rPr lang="en-US" altLang="zh-CN" b="1" dirty="0"/>
              <a:t>P</a:t>
            </a:r>
            <a:r>
              <a:rPr lang="zh-CN" altLang="en-US" b="1" dirty="0"/>
              <a:t>：</a:t>
            </a:r>
            <a:r>
              <a:rPr lang="en-US" altLang="zh-CN" b="1" dirty="0"/>
              <a:t> ____ </a:t>
            </a:r>
            <a:r>
              <a:rPr lang="zh-CN" altLang="en-US" b="1" dirty="0"/>
              <a:t>次</a:t>
            </a:r>
            <a:r>
              <a:rPr lang="en-US" altLang="zh-CN" b="1" dirty="0"/>
              <a:t>/</a:t>
            </a:r>
            <a:r>
              <a:rPr lang="zh-CN" altLang="en-US" b="1" dirty="0"/>
              <a:t>分  </a:t>
            </a:r>
            <a:endParaRPr lang="en-US" altLang="zh-CN" b="1" dirty="0"/>
          </a:p>
          <a:p>
            <a:pPr>
              <a:buNone/>
            </a:pPr>
            <a:r>
              <a:rPr lang="en-US" altLang="zh-CN" b="1" dirty="0"/>
              <a:t>                 </a:t>
            </a:r>
            <a:r>
              <a:rPr lang="en-US" altLang="zh-CN" b="1" dirty="0" smtClean="0"/>
              <a:t>R</a:t>
            </a:r>
            <a:r>
              <a:rPr lang="zh-CN" altLang="en-US" b="1" dirty="0"/>
              <a:t>：</a:t>
            </a:r>
            <a:r>
              <a:rPr lang="en-US" altLang="zh-CN" b="1" dirty="0"/>
              <a:t> _____ </a:t>
            </a:r>
            <a:r>
              <a:rPr lang="zh-CN" altLang="en-US" b="1" dirty="0"/>
              <a:t>次</a:t>
            </a:r>
            <a:r>
              <a:rPr lang="en-US" altLang="zh-CN" b="1" dirty="0"/>
              <a:t>/</a:t>
            </a:r>
            <a:r>
              <a:rPr lang="zh-CN" altLang="en-US" b="1" dirty="0"/>
              <a:t>分        </a:t>
            </a:r>
            <a:r>
              <a:rPr lang="en-US" altLang="zh-CN" b="1" dirty="0"/>
              <a:t>BP</a:t>
            </a:r>
            <a:r>
              <a:rPr lang="zh-CN" altLang="en-US" b="1" dirty="0"/>
              <a:t>：</a:t>
            </a:r>
            <a:r>
              <a:rPr lang="en-US" altLang="zh-CN" b="1" dirty="0"/>
              <a:t> _____ mmHg</a:t>
            </a:r>
          </a:p>
          <a:p>
            <a:pPr marL="0" indent="0">
              <a:buNone/>
            </a:pPr>
            <a:r>
              <a:rPr lang="zh-CN" altLang="en-US" b="1" dirty="0" smtClean="0"/>
              <a:t>一般检查：</a:t>
            </a:r>
            <a:r>
              <a:rPr lang="en-US" altLang="zh-CN" b="1" dirty="0" smtClean="0"/>
              <a:t>______________________________________</a:t>
            </a:r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心肺：</a:t>
            </a:r>
            <a:endParaRPr lang="en-US" altLang="zh-CN" b="1" dirty="0" smtClean="0"/>
          </a:p>
          <a:p>
            <a:pPr marL="300038" lvl="1" indent="0">
              <a:buNone/>
            </a:pPr>
            <a:r>
              <a:rPr lang="zh-CN" altLang="en-US" b="1" dirty="0" smtClean="0"/>
              <a:t>视：</a:t>
            </a:r>
            <a:r>
              <a:rPr lang="en-US" altLang="zh-CN" b="1" dirty="0" smtClean="0"/>
              <a:t>____________________________________________</a:t>
            </a:r>
            <a:r>
              <a:rPr lang="en-US" altLang="zh-CN" b="1" dirty="0"/>
              <a:t>_____</a:t>
            </a:r>
          </a:p>
          <a:p>
            <a:pPr marL="300038" lvl="1" indent="0">
              <a:buNone/>
            </a:pPr>
            <a:r>
              <a:rPr lang="zh-CN" altLang="en-US" b="1" dirty="0" smtClean="0"/>
              <a:t>触：</a:t>
            </a:r>
            <a:r>
              <a:rPr lang="en-US" altLang="zh-CN" b="1" dirty="0" smtClean="0"/>
              <a:t>____________________________________________</a:t>
            </a:r>
            <a:r>
              <a:rPr lang="en-US" altLang="zh-CN" b="1" dirty="0"/>
              <a:t>_____</a:t>
            </a:r>
          </a:p>
          <a:p>
            <a:pPr marL="300038" lvl="1" indent="0">
              <a:buNone/>
            </a:pPr>
            <a:r>
              <a:rPr lang="zh-CN" altLang="en-US" b="1" dirty="0" smtClean="0"/>
              <a:t>叩：</a:t>
            </a:r>
            <a:r>
              <a:rPr lang="en-US" altLang="zh-CN" b="1" dirty="0" smtClean="0"/>
              <a:t>____________________________________________</a:t>
            </a:r>
            <a:r>
              <a:rPr lang="en-US" altLang="zh-CN" b="1" dirty="0"/>
              <a:t>_____</a:t>
            </a:r>
          </a:p>
          <a:p>
            <a:pPr marL="300038" lvl="1" indent="0">
              <a:buNone/>
            </a:pPr>
            <a:r>
              <a:rPr lang="zh-CN" altLang="en-US" b="1" dirty="0" smtClean="0"/>
              <a:t>听：</a:t>
            </a:r>
            <a:r>
              <a:rPr lang="en-US" altLang="zh-CN" b="1" dirty="0" smtClean="0"/>
              <a:t>_________________________________________________</a:t>
            </a:r>
          </a:p>
          <a:p>
            <a:pPr marL="0" indent="0">
              <a:buNone/>
            </a:pP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其他：</a:t>
            </a:r>
            <a:r>
              <a:rPr lang="en-US" altLang="zh-CN" b="1" dirty="0" smtClean="0"/>
              <a:t>_________________________________________</a:t>
            </a:r>
            <a:endParaRPr lang="en-US" altLang="zh-CN" b="1" dirty="0"/>
          </a:p>
          <a:p>
            <a:pPr marL="300038" lvl="1" indent="0">
              <a:buNone/>
            </a:pP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7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实验室检查</a:t>
            </a:r>
            <a:endParaRPr lang="zh-CN" altLang="en-US" sz="2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05485"/>
              </p:ext>
            </p:extLst>
          </p:nvPr>
        </p:nvGraphicFramePr>
        <p:xfrm>
          <a:off x="1403648" y="1556792"/>
          <a:ext cx="5994799" cy="814387"/>
        </p:xfrm>
        <a:graphic>
          <a:graphicData uri="http://schemas.openxmlformats.org/drawingml/2006/table">
            <a:tbl>
              <a:tblPr/>
              <a:tblGrid>
                <a:gridCol w="952500"/>
                <a:gridCol w="1225154"/>
                <a:gridCol w="1168003"/>
                <a:gridCol w="1291829"/>
                <a:gridCol w="1357313"/>
              </a:tblGrid>
              <a:tr h="4881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血常规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白细胞计数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x10</a:t>
                      </a:r>
                      <a:r>
                        <a:rPr kumimoji="0" lang="en-US" altLang="zh-CN" sz="1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红细胞计数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中性粒细胞比率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(%)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嗜酸性粒细胞计数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/L)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59779"/>
              </p:ext>
            </p:extLst>
          </p:nvPr>
        </p:nvGraphicFramePr>
        <p:xfrm>
          <a:off x="1403648" y="2535485"/>
          <a:ext cx="5994798" cy="652462"/>
        </p:xfrm>
        <a:graphic>
          <a:graphicData uri="http://schemas.openxmlformats.org/drawingml/2006/table">
            <a:tbl>
              <a:tblPr/>
              <a:tblGrid>
                <a:gridCol w="972129"/>
                <a:gridCol w="1661504"/>
                <a:gridCol w="1680583"/>
                <a:gridCol w="1680582"/>
              </a:tblGrid>
              <a:tr h="32623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血气分析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CO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(mmHg)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a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O</a:t>
                      </a:r>
                      <a:r>
                        <a:rPr lang="en-US" altLang="zh-CN" sz="1400" kern="100" baseline="-250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(mmHg)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pH</a:t>
                      </a:r>
                      <a:endParaRPr lang="zh-CN" altLang="zh-CN" sz="1400" kern="100" dirty="0" smtClean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31">
                <a:tc vMerge="1">
                  <a:txBody>
                    <a:bodyPr/>
                    <a:lstStyle/>
                    <a:p>
                      <a:pPr algn="l"/>
                      <a:endParaRPr lang="zh-CN" sz="16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1150" marR="61150" marT="31871" marB="318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16" marB="239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23314"/>
              </p:ext>
            </p:extLst>
          </p:nvPr>
        </p:nvGraphicFramePr>
        <p:xfrm>
          <a:off x="1403648" y="3336776"/>
          <a:ext cx="5994797" cy="488156"/>
        </p:xfrm>
        <a:graphic>
          <a:graphicData uri="http://schemas.openxmlformats.org/drawingml/2006/table">
            <a:tbl>
              <a:tblPr/>
              <a:tblGrid>
                <a:gridCol w="953051"/>
                <a:gridCol w="5041746"/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生化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74258"/>
              </p:ext>
            </p:extLst>
          </p:nvPr>
        </p:nvGraphicFramePr>
        <p:xfrm>
          <a:off x="1403648" y="3929393"/>
          <a:ext cx="5994797" cy="488156"/>
        </p:xfrm>
        <a:graphic>
          <a:graphicData uri="http://schemas.openxmlformats.org/drawingml/2006/table">
            <a:tbl>
              <a:tblPr/>
              <a:tblGrid>
                <a:gridCol w="953051"/>
                <a:gridCol w="5041746"/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电解质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34416"/>
              </p:ext>
            </p:extLst>
          </p:nvPr>
        </p:nvGraphicFramePr>
        <p:xfrm>
          <a:off x="1403648" y="4522010"/>
          <a:ext cx="5994797" cy="488156"/>
        </p:xfrm>
        <a:graphic>
          <a:graphicData uri="http://schemas.openxmlformats.org/drawingml/2006/table">
            <a:tbl>
              <a:tblPr/>
              <a:tblGrid>
                <a:gridCol w="953051"/>
                <a:gridCol w="5041746"/>
              </a:tblGrid>
              <a:tr h="4881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 smtClean="0">
                          <a:latin typeface="+mn-lt"/>
                          <a:ea typeface="微软雅黑" pitchFamily="34" charset="-122"/>
                          <a:cs typeface="Times New Roman"/>
                        </a:rPr>
                        <a:t>心电图</a:t>
                      </a:r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400" kern="100" dirty="0">
                        <a:latin typeface="+mn-lt"/>
                        <a:ea typeface="微软雅黑" pitchFamily="34" charset="-122"/>
                        <a:cs typeface="Times New Roman"/>
                      </a:endParaRPr>
                    </a:p>
                  </a:txBody>
                  <a:tcPr marL="45863" marR="45863" marT="23921" marB="2392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6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入院肺功能检查</a:t>
            </a:r>
            <a:endParaRPr lang="zh-CN" altLang="en-US" sz="24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04573"/>
              </p:ext>
            </p:extLst>
          </p:nvPr>
        </p:nvGraphicFramePr>
        <p:xfrm>
          <a:off x="755576" y="2326147"/>
          <a:ext cx="7560840" cy="1422027"/>
        </p:xfrm>
        <a:graphic>
          <a:graphicData uri="http://schemas.openxmlformats.org/drawingml/2006/table">
            <a:tbl>
              <a:tblPr/>
              <a:tblGrid>
                <a:gridCol w="1225351"/>
                <a:gridCol w="1702879"/>
                <a:gridCol w="1702879"/>
                <a:gridCol w="1567729"/>
                <a:gridCol w="1362002"/>
              </a:tblGrid>
              <a:tr h="9192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肺功能检查</a:t>
                      </a: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FVC(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占预测值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%)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FEV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占预测值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%)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FEV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1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/FVC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(%)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</a:rPr>
                        <a:t>MVV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cs typeface="Times New Roman" pitchFamily="18" charset="0"/>
                        </a:rPr>
                        <a:t>(L/min)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9120"/>
            <a:ext cx="1715417" cy="15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zh-CN" altLang="en-US" dirty="0"/>
              <a:t>入院影像学检查</a:t>
            </a:r>
          </a:p>
        </p:txBody>
      </p:sp>
      <p:graphicFrame>
        <p:nvGraphicFramePr>
          <p:cNvPr id="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9080"/>
              </p:ext>
            </p:extLst>
          </p:nvPr>
        </p:nvGraphicFramePr>
        <p:xfrm>
          <a:off x="755576" y="1268760"/>
          <a:ext cx="7344815" cy="4104455"/>
        </p:xfrm>
        <a:graphic>
          <a:graphicData uri="http://schemas.openxmlformats.org/drawingml/2006/table">
            <a:tbl>
              <a:tblPr/>
              <a:tblGrid>
                <a:gridCol w="1215207"/>
                <a:gridCol w="2673225"/>
                <a:gridCol w="3456383"/>
              </a:tblGrid>
              <a:tr h="410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胸部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 smtClean="0"/>
                        <a:t>描述：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761070" y="1412776"/>
            <a:ext cx="3195306" cy="3816424"/>
            <a:chOff x="4761070" y="1412776"/>
            <a:chExt cx="3195306" cy="38164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070" y="1412776"/>
              <a:ext cx="3195306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804725" y="278092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</a:rPr>
                <a:t>样图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71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入院影像学检查</a:t>
            </a:r>
          </a:p>
        </p:txBody>
      </p:sp>
      <p:graphicFrame>
        <p:nvGraphicFramePr>
          <p:cNvPr id="4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707315"/>
              </p:ext>
            </p:extLst>
          </p:nvPr>
        </p:nvGraphicFramePr>
        <p:xfrm>
          <a:off x="755576" y="1268760"/>
          <a:ext cx="7344815" cy="4104455"/>
        </p:xfrm>
        <a:graphic>
          <a:graphicData uri="http://schemas.openxmlformats.org/drawingml/2006/table">
            <a:tbl>
              <a:tblPr/>
              <a:tblGrid>
                <a:gridCol w="1215207"/>
                <a:gridCol w="2673225"/>
                <a:gridCol w="3456383"/>
              </a:tblGrid>
              <a:tr h="410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胸部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 smtClean="0"/>
                        <a:t>描述：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45863" marR="45863" marT="23903" marB="239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76056" y="1430274"/>
            <a:ext cx="2595562" cy="3781425"/>
            <a:chOff x="5076056" y="1430274"/>
            <a:chExt cx="2595562" cy="37814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8274" r="7503" b="6599"/>
            <a:stretch>
              <a:fillRect/>
            </a:stretch>
          </p:blipFill>
          <p:spPr bwMode="auto">
            <a:xfrm rot="5400000">
              <a:off x="4483124" y="2023206"/>
              <a:ext cx="3781425" cy="259556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804725" y="278092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</a:rPr>
                <a:t>样图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34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主题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Z General Master Slide Options">
  <a:themeElements>
    <a:clrScheme name="Custom 256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003865"/>
      </a:accent2>
      <a:accent3>
        <a:srgbClr val="68D2DF"/>
      </a:accent3>
      <a:accent4>
        <a:srgbClr val="3C1053"/>
      </a:accent4>
      <a:accent5>
        <a:srgbClr val="C4D600"/>
      </a:accent5>
      <a:accent6>
        <a:srgbClr val="3F4444"/>
      </a:accent6>
      <a:hlink>
        <a:srgbClr val="003865"/>
      </a:hlink>
      <a:folHlink>
        <a:srgbClr val="9DB0A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Z Internal Template 16x9" id="{3D7C56F9-2D57-4066-AA2A-6F8F880D77F4}" vid="{3770DED2-7D37-4D4D-BD65-733F013990A4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2148</TotalTime>
  <Words>1463</Words>
  <Application>Microsoft Macintosh PowerPoint</Application>
  <PresentationFormat>全屏显示(4:3)</PresentationFormat>
  <Paragraphs>338</Paragraphs>
  <Slides>35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主题4</vt:lpstr>
      <vt:lpstr>Office 主题</vt:lpstr>
      <vt:lpstr>1_Office 主题</vt:lpstr>
      <vt:lpstr>AZ General Master Slide Options</vt:lpstr>
      <vt:lpstr>think-cell Slide</vt:lpstr>
      <vt:lpstr>PowerPoint 演示文稿</vt:lpstr>
      <vt:lpstr>PowerPoint 演示文稿</vt:lpstr>
      <vt:lpstr>患者一般信息</vt:lpstr>
      <vt:lpstr>病史信息</vt:lpstr>
      <vt:lpstr>体格检查</vt:lpstr>
      <vt:lpstr>实验室检查</vt:lpstr>
      <vt:lpstr>入院肺功能检查</vt:lpstr>
      <vt:lpstr>入院影像学检查</vt:lpstr>
      <vt:lpstr>入院影像学检查</vt:lpstr>
      <vt:lpstr>慢阻肺的诊断</vt:lpstr>
      <vt:lpstr>诊断</vt:lpstr>
      <vt:lpstr>诊断依据</vt:lpstr>
      <vt:lpstr>鉴别诊断</vt:lpstr>
      <vt:lpstr>治疗原则</vt:lpstr>
      <vt:lpstr>治疗经过--急性加重期，院内</vt:lpstr>
      <vt:lpstr>住院期间使用的药物</vt:lpstr>
      <vt:lpstr>治疗经过--稳定期，院外</vt:lpstr>
      <vt:lpstr>用药后患者病情变化</vt:lpstr>
      <vt:lpstr>用药后实验室检查</vt:lpstr>
      <vt:lpstr>用药后肺功能检查</vt:lpstr>
      <vt:lpstr>用药后影像学检查</vt:lpstr>
      <vt:lpstr>用药后影像学检查</vt:lpstr>
      <vt:lpstr>诊治小结</vt:lpstr>
      <vt:lpstr>GOLD指南：慢阻肺的评估包括四个方面</vt:lpstr>
      <vt:lpstr>COPD症状及综合评估方法</vt:lpstr>
      <vt:lpstr>COPD治疗强调全程管理原则</vt:lpstr>
      <vt:lpstr>稳定期</vt:lpstr>
      <vt:lpstr>PowerPoint 演示文稿</vt:lpstr>
      <vt:lpstr>ICS/LABA针对COPD发病 机制核心和主要病理学改变</vt:lpstr>
      <vt:lpstr>联合吸入糖皮质激素＋β2激动剂</vt:lpstr>
      <vt:lpstr>COPD全程管理策略</vt:lpstr>
      <vt:lpstr>本病例治疗方案解析</vt:lpstr>
      <vt:lpstr>诊断和治疗小结</vt:lpstr>
      <vt:lpstr>临床启示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宏刚 王</cp:lastModifiedBy>
  <cp:revision>162</cp:revision>
  <dcterms:created xsi:type="dcterms:W3CDTF">2015-06-29T07:31:04Z</dcterms:created>
  <dcterms:modified xsi:type="dcterms:W3CDTF">2016-11-14T06:44:34Z</dcterms:modified>
</cp:coreProperties>
</file>